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8" r:id="rId1"/>
    <p:sldMasterId id="2147483900" r:id="rId2"/>
  </p:sldMasterIdLst>
  <p:notesMasterIdLst>
    <p:notesMasterId r:id="rId97"/>
  </p:notesMasterIdLst>
  <p:sldIdLst>
    <p:sldId id="4631" r:id="rId3"/>
    <p:sldId id="4734" r:id="rId4"/>
    <p:sldId id="4735" r:id="rId5"/>
    <p:sldId id="4732" r:id="rId6"/>
    <p:sldId id="917" r:id="rId7"/>
    <p:sldId id="851" r:id="rId8"/>
    <p:sldId id="852" r:id="rId9"/>
    <p:sldId id="853" r:id="rId10"/>
    <p:sldId id="854" r:id="rId11"/>
    <p:sldId id="855" r:id="rId12"/>
    <p:sldId id="856" r:id="rId13"/>
    <p:sldId id="857" r:id="rId14"/>
    <p:sldId id="858" r:id="rId15"/>
    <p:sldId id="859" r:id="rId16"/>
    <p:sldId id="860" r:id="rId17"/>
    <p:sldId id="861" r:id="rId18"/>
    <p:sldId id="918" r:id="rId19"/>
    <p:sldId id="864" r:id="rId20"/>
    <p:sldId id="865" r:id="rId21"/>
    <p:sldId id="866" r:id="rId22"/>
    <p:sldId id="867" r:id="rId23"/>
    <p:sldId id="868" r:id="rId24"/>
    <p:sldId id="869" r:id="rId25"/>
    <p:sldId id="870" r:id="rId26"/>
    <p:sldId id="881" r:id="rId27"/>
    <p:sldId id="916" r:id="rId28"/>
    <p:sldId id="787" r:id="rId29"/>
    <p:sldId id="788" r:id="rId30"/>
    <p:sldId id="789" r:id="rId31"/>
    <p:sldId id="790" r:id="rId32"/>
    <p:sldId id="791" r:id="rId33"/>
    <p:sldId id="792" r:id="rId34"/>
    <p:sldId id="793" r:id="rId35"/>
    <p:sldId id="794" r:id="rId36"/>
    <p:sldId id="795" r:id="rId37"/>
    <p:sldId id="796" r:id="rId38"/>
    <p:sldId id="797" r:id="rId39"/>
    <p:sldId id="798" r:id="rId40"/>
    <p:sldId id="799" r:id="rId41"/>
    <p:sldId id="800" r:id="rId42"/>
    <p:sldId id="801" r:id="rId43"/>
    <p:sldId id="802" r:id="rId44"/>
    <p:sldId id="803" r:id="rId45"/>
    <p:sldId id="804" r:id="rId46"/>
    <p:sldId id="805" r:id="rId47"/>
    <p:sldId id="806" r:id="rId48"/>
    <p:sldId id="807" r:id="rId49"/>
    <p:sldId id="808" r:id="rId50"/>
    <p:sldId id="809" r:id="rId51"/>
    <p:sldId id="810" r:id="rId52"/>
    <p:sldId id="811" r:id="rId53"/>
    <p:sldId id="812" r:id="rId54"/>
    <p:sldId id="813" r:id="rId55"/>
    <p:sldId id="814" r:id="rId56"/>
    <p:sldId id="815" r:id="rId57"/>
    <p:sldId id="816" r:id="rId58"/>
    <p:sldId id="817" r:id="rId59"/>
    <p:sldId id="818" r:id="rId60"/>
    <p:sldId id="819" r:id="rId61"/>
    <p:sldId id="820" r:id="rId62"/>
    <p:sldId id="821" r:id="rId63"/>
    <p:sldId id="822" r:id="rId64"/>
    <p:sldId id="823" r:id="rId65"/>
    <p:sldId id="824" r:id="rId66"/>
    <p:sldId id="825"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1" r:id="rId83"/>
    <p:sldId id="842" r:id="rId84"/>
    <p:sldId id="844" r:id="rId85"/>
    <p:sldId id="845" r:id="rId86"/>
    <p:sldId id="846" r:id="rId87"/>
    <p:sldId id="386" r:id="rId88"/>
    <p:sldId id="387" r:id="rId89"/>
    <p:sldId id="385" r:id="rId90"/>
    <p:sldId id="390" r:id="rId91"/>
    <p:sldId id="384" r:id="rId92"/>
    <p:sldId id="4508" r:id="rId93"/>
    <p:sldId id="4730" r:id="rId94"/>
    <p:sldId id="4509" r:id="rId95"/>
    <p:sldId id="4711" r:id="rId9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6247" autoAdjust="0"/>
  </p:normalViewPr>
  <p:slideViewPr>
    <p:cSldViewPr snapToGrid="0">
      <p:cViewPr varScale="1">
        <p:scale>
          <a:sx n="116" d="100"/>
          <a:sy n="116" d="100"/>
        </p:scale>
        <p:origin x="45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17D1-39A5-4DD3-A3A9-0E9B2AC0966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232AD58-15AE-446F-8D22-B49D40C6932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564855-3996-4BC5-A1FE-1FFFAC3B313B}"/>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5" name="Footer Placeholder 4">
            <a:extLst>
              <a:ext uri="{FF2B5EF4-FFF2-40B4-BE49-F238E27FC236}">
                <a16:creationId xmlns:a16="http://schemas.microsoft.com/office/drawing/2014/main" id="{8CFD7BD2-43C1-4EF2-9AC3-4C402C26585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9B9AFE0-BEE7-458F-86D1-93A2EAE5AEBE}"/>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429468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B14E-9146-428A-8803-52D425231F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AD59D4-18A8-4113-A039-D2782C3BE3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39E00-498B-4F4B-900A-AC64B8D54662}"/>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5" name="Footer Placeholder 4">
            <a:extLst>
              <a:ext uri="{FF2B5EF4-FFF2-40B4-BE49-F238E27FC236}">
                <a16:creationId xmlns:a16="http://schemas.microsoft.com/office/drawing/2014/main" id="{CA30336C-1877-441A-9A1A-19BF2E85557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AF2300-EEF9-4081-AE4F-DE81C105399A}"/>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2821489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FB290-1461-4AE9-9B50-222B44CDA0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D3CEDF-A416-42E9-BC91-0DC5ACC4C68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AC699A-793E-4C8F-9AD7-1A32950ED3B1}"/>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5" name="Footer Placeholder 4">
            <a:extLst>
              <a:ext uri="{FF2B5EF4-FFF2-40B4-BE49-F238E27FC236}">
                <a16:creationId xmlns:a16="http://schemas.microsoft.com/office/drawing/2014/main" id="{C8C41978-A09E-4980-94F6-B9085FF68C7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5CCD567-9874-4EF7-8CE3-BE7263046521}"/>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2072558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740885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501066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949596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34098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827153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63895316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489759" y="4776337"/>
            <a:ext cx="7789982" cy="11"/>
          </a:xfrm>
          <a:prstGeom prst="line">
            <a:avLst/>
          </a:prstGeom>
          <a:noFill/>
          <a:ln w="6350">
            <a:solidFill>
              <a:schemeClr val="tx2"/>
            </a:solidFill>
            <a:round/>
            <a:headEnd/>
            <a:tailEnd/>
          </a:ln>
        </p:spPr>
      </p:cxnSp>
    </p:spTree>
    <p:extLst>
      <p:ext uri="{BB962C8B-B14F-4D97-AF65-F5344CB8AC3E}">
        <p14:creationId xmlns:p14="http://schemas.microsoft.com/office/powerpoint/2010/main" val="1598286981"/>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020315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65E5-058E-4127-8F79-F8F76DEA6C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A609EA-3C2D-4B80-B7B6-0D2F9BDC8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8" name="Picture 7">
            <a:extLst>
              <a:ext uri="{FF2B5EF4-FFF2-40B4-BE49-F238E27FC236}">
                <a16:creationId xmlns:a16="http://schemas.microsoft.com/office/drawing/2014/main" id="{10D727CA-A785-FB4A-0A9E-F85FD434EEEB}"/>
              </a:ext>
            </a:extLst>
          </p:cNvPr>
          <p:cNvPicPr>
            <a:picLocks noChangeAspect="1"/>
          </p:cNvPicPr>
          <p:nvPr userDrawn="1"/>
        </p:nvPicPr>
        <p:blipFill>
          <a:blip r:embed="rId2"/>
          <a:stretch>
            <a:fillRect/>
          </a:stretch>
        </p:blipFill>
        <p:spPr>
          <a:xfrm>
            <a:off x="8582939" y="-3238"/>
            <a:ext cx="561061" cy="554163"/>
          </a:xfrm>
          <a:prstGeom prst="rect">
            <a:avLst/>
          </a:prstGeom>
        </p:spPr>
      </p:pic>
      <p:pic>
        <p:nvPicPr>
          <p:cNvPr id="9" name="Picture 8">
            <a:extLst>
              <a:ext uri="{FF2B5EF4-FFF2-40B4-BE49-F238E27FC236}">
                <a16:creationId xmlns:a16="http://schemas.microsoft.com/office/drawing/2014/main" id="{3B97F431-3EBC-0FDD-4E29-06AE2298AF8F}"/>
              </a:ext>
            </a:extLst>
          </p:cNvPr>
          <p:cNvPicPr>
            <a:picLocks noChangeAspect="1"/>
          </p:cNvPicPr>
          <p:nvPr userDrawn="1"/>
        </p:nvPicPr>
        <p:blipFill>
          <a:blip r:embed="rId2"/>
          <a:stretch>
            <a:fillRect/>
          </a:stretch>
        </p:blipFill>
        <p:spPr>
          <a:xfrm>
            <a:off x="0" y="4767263"/>
            <a:ext cx="349454" cy="345157"/>
          </a:xfrm>
          <a:prstGeom prst="rect">
            <a:avLst/>
          </a:prstGeom>
        </p:spPr>
      </p:pic>
      <p:sp>
        <p:nvSpPr>
          <p:cNvPr id="10" name="TextBox 9">
            <a:extLst>
              <a:ext uri="{FF2B5EF4-FFF2-40B4-BE49-F238E27FC236}">
                <a16:creationId xmlns:a16="http://schemas.microsoft.com/office/drawing/2014/main" id="{92FD7517-C3B3-09DC-BD55-6AC4FA240C1E}"/>
              </a:ext>
            </a:extLst>
          </p:cNvPr>
          <p:cNvSpPr txBox="1"/>
          <p:nvPr userDrawn="1"/>
        </p:nvSpPr>
        <p:spPr>
          <a:xfrm>
            <a:off x="4892040" y="4731156"/>
            <a:ext cx="2508069"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spTree>
    <p:extLst>
      <p:ext uri="{BB962C8B-B14F-4D97-AF65-F5344CB8AC3E}">
        <p14:creationId xmlns:p14="http://schemas.microsoft.com/office/powerpoint/2010/main" val="1542161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3587939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84250942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907919084"/>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2984028" y="-130629"/>
            <a:ext cx="6309350" cy="5404757"/>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781597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800"/>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40301160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3240347" y="4806555"/>
            <a:ext cx="2573924" cy="22866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8136970" y="4806555"/>
            <a:ext cx="800309" cy="136922"/>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050" smtClean="0">
                <a:solidFill>
                  <a:prstClr val="black"/>
                </a:solidFill>
                <a:latin typeface="Arial" panose="020B0604020202020204" pitchFamily="34" charset="0"/>
                <a:cs typeface="Arial" panose="020B0604020202020204" pitchFamily="34" charset="0"/>
              </a:rPr>
              <a:pPr/>
              <a:t>‹#›</a:t>
            </a:fld>
            <a:endParaRPr lang="en-US" sz="105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68162" y="253759"/>
            <a:ext cx="669118" cy="593545"/>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491491" y="371501"/>
            <a:ext cx="7886700" cy="480536"/>
          </a:xfrm>
        </p:spPr>
        <p:txBody>
          <a:bodyPr>
            <a:normAutofit/>
          </a:bodyPr>
          <a:lstStyle>
            <a:lvl1pPr>
              <a:defRPr sz="165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45986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9144000"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951045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68162" y="253759"/>
            <a:ext cx="669118" cy="593545"/>
          </a:xfrm>
          <a:prstGeom prst="rect">
            <a:avLst/>
          </a:prstGeom>
        </p:spPr>
      </p:pic>
    </p:spTree>
    <p:extLst>
      <p:ext uri="{BB962C8B-B14F-4D97-AF65-F5344CB8AC3E}">
        <p14:creationId xmlns:p14="http://schemas.microsoft.com/office/powerpoint/2010/main" val="2473206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49376" y="-130629"/>
            <a:ext cx="9442754" cy="54047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511647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49376" y="-130628"/>
            <a:ext cx="9442754" cy="3216728"/>
          </a:xfrm>
          <a:prstGeom prst="rect">
            <a:avLst/>
          </a:prstGeom>
          <a:solidFill>
            <a:schemeClr val="bg1">
              <a:lumMod val="95000"/>
            </a:schemeClr>
          </a:solidFill>
        </p:spPr>
        <p:txBody>
          <a:bodyPr>
            <a:normAutofit/>
          </a:bodyPr>
          <a:lstStyle>
            <a:lvl1pPr>
              <a:defRPr sz="788"/>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911881" y="3275347"/>
            <a:ext cx="7816295" cy="16245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86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A73E-9C21-4062-B94E-74E1D3FC43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CCFBB1-8F0B-44DC-94D1-89ED199E6A2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D882AA-0353-449A-A69C-8D7DB9BA701A}"/>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5" name="Footer Placeholder 4">
            <a:extLst>
              <a:ext uri="{FF2B5EF4-FFF2-40B4-BE49-F238E27FC236}">
                <a16:creationId xmlns:a16="http://schemas.microsoft.com/office/drawing/2014/main" id="{357A047A-CBDB-4CBA-9262-7DC0A05C661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8AC3B1F-C012-45AF-9F66-A105B0A21827}"/>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507390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682098" y="2205658"/>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3369684" y="1085850"/>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4731847" y="1085850"/>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3369684" y="3325466"/>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4731847" y="3325466"/>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5419432" y="2205658"/>
            <a:ext cx="1042471" cy="1042198"/>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772685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678482" y="3227812"/>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2592837" y="2341716"/>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3468043" y="1469974"/>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4343249" y="588410"/>
            <a:ext cx="1000238" cy="999977"/>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9784399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49376" y="1885951"/>
            <a:ext cx="9442754" cy="3388178"/>
          </a:xfrm>
          <a:prstGeom prst="rect">
            <a:avLst/>
          </a:prstGeom>
          <a:solidFill>
            <a:schemeClr val="bg1">
              <a:lumMod val="95000"/>
            </a:schemeClr>
          </a:solidFill>
        </p:spPr>
        <p:txBody>
          <a:bodyPr>
            <a:normAutofit/>
          </a:bodyPr>
          <a:lstStyle>
            <a:lvl1pPr>
              <a:defRPr sz="788"/>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071157"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3870540"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6669922" y="1184673"/>
            <a:ext cx="1402922" cy="1402554"/>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97339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534837" y="1549950"/>
            <a:ext cx="1000240"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534839" y="2917614"/>
            <a:ext cx="1000236" cy="999974"/>
          </a:xfrm>
          <a:prstGeom prst="ellipse">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4941864" y="1549950"/>
            <a:ext cx="1000240" cy="999977"/>
          </a:xfrm>
          <a:prstGeom prst="ellipse">
            <a:avLst/>
          </a:prstGeom>
          <a:solidFill>
            <a:schemeClr val="bg1">
              <a:lumMod val="95000"/>
            </a:schemeClr>
          </a:solidFill>
        </p:spPr>
        <p:txBody>
          <a:bodyPr>
            <a:normAutofit/>
          </a:bodyPr>
          <a:lstStyle>
            <a:lvl1pPr>
              <a:defRPr sz="788"/>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4941866" y="2917614"/>
            <a:ext cx="1000236" cy="999974"/>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309905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34839" y="1185859"/>
            <a:ext cx="4409863" cy="31526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6944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4264506" y="1185859"/>
            <a:ext cx="4409863" cy="315265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867433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34838" y="1284261"/>
            <a:ext cx="4037162" cy="1825696"/>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5781314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8025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38181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6833700" y="2007807"/>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2310300" y="2913063"/>
            <a:ext cx="1507801" cy="603504"/>
          </a:xfrm>
          <a:prstGeom prst="rect">
            <a:avLst/>
          </a:prstGeom>
          <a:solidFill>
            <a:schemeClr val="bg1">
              <a:lumMod val="95000"/>
            </a:schemeClr>
          </a:solidFill>
        </p:spPr>
        <p:txBody>
          <a:bodyPr>
            <a:normAutofit/>
          </a:bodyPr>
          <a:lstStyle>
            <a:lvl1pPr>
              <a:defRPr sz="788"/>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5325900" y="2913063"/>
            <a:ext cx="1507801" cy="603504"/>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190758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85599"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2643840"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4702081"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6760321" y="1483312"/>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585599"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2643840"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4702081"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6760321" y="2427494"/>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585599"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2643840"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4702081"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6760321" y="3371676"/>
            <a:ext cx="1798080" cy="669386"/>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98593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560692"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3247710"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85287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8A3B-EACF-4056-8D9E-8D50E3C43A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59ECCD-D658-4A12-97F7-E55347F85AF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6A1901-AD19-46E2-9B5F-6082B720513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2832D4-EA33-4090-9A5A-6B290BF756AE}"/>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6" name="Footer Placeholder 5">
            <a:extLst>
              <a:ext uri="{FF2B5EF4-FFF2-40B4-BE49-F238E27FC236}">
                <a16:creationId xmlns:a16="http://schemas.microsoft.com/office/drawing/2014/main" id="{48C1A604-0C24-4B13-8BB1-485FE9F7540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42518C1-DE32-4322-A711-D50A0015032F}"/>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115579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5661018" y="-8363"/>
            <a:ext cx="3482983" cy="515186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654335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3305493"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5992510" y="1301674"/>
            <a:ext cx="2591015" cy="2999342"/>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809800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3284685" y="-8364"/>
            <a:ext cx="5859316" cy="515186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778538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1883549"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2688450"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7260452" y="1284643"/>
            <a:ext cx="3767098" cy="2168849"/>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9880157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493266" y="0"/>
            <a:ext cx="4607020"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079709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559338" y="1231296"/>
            <a:ext cx="4076606" cy="302998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1705639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5863550" cy="5152060"/>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6915432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508057" y="1231296"/>
            <a:ext cx="4076606" cy="3029981"/>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71491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2487164" y="0"/>
            <a:ext cx="4607020"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5655769" y="0"/>
            <a:ext cx="3494396" cy="51435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820140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003270"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4095693"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6165837" y="-1"/>
            <a:ext cx="2977532" cy="3326127"/>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43368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BA34-3C5A-4EB3-95DE-A6014DBBBFB3}"/>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5B326D-CEA9-4C54-B261-88DC678B91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47F6F-D74C-4B7C-A08A-9CE8D8C3528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94AA9B-6A19-4AF5-87B9-3AC278BE8A0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E8BBE-6F96-4FA0-B361-C6D4680A96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6BB447-AC48-4261-9AD6-88134CC659D7}"/>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8" name="Footer Placeholder 7">
            <a:extLst>
              <a:ext uri="{FF2B5EF4-FFF2-40B4-BE49-F238E27FC236}">
                <a16:creationId xmlns:a16="http://schemas.microsoft.com/office/drawing/2014/main" id="{D2954F7A-9251-4906-98EE-8E7AA4E6771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BEA83E4-AE30-4E07-811E-8D093377AAD6}"/>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696568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5613797" y="470927"/>
            <a:ext cx="1664219" cy="1663785"/>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6365937" y="2241433"/>
            <a:ext cx="2192464" cy="2191894"/>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4977522" y="2241433"/>
            <a:ext cx="1272779" cy="1272448"/>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373358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323868"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4079413"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6926815" y="1212426"/>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Tree>
    <p:extLst>
      <p:ext uri="{BB962C8B-B14F-4D97-AF65-F5344CB8AC3E}">
        <p14:creationId xmlns:p14="http://schemas.microsoft.com/office/powerpoint/2010/main" val="3929864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3624939" y="1574706"/>
            <a:ext cx="1896172" cy="2534863"/>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293436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086987" y="1585955"/>
            <a:ext cx="2719613" cy="1699755"/>
          </a:xfrm>
          <a:prstGeom prst="rect">
            <a:avLst/>
          </a:prstGeom>
          <a:solidFill>
            <a:schemeClr val="bg1">
              <a:lumMod val="95000"/>
            </a:schemeClr>
          </a:solidFill>
        </p:spPr>
        <p:txBody>
          <a:bodyPr>
            <a:normAutofit/>
          </a:bodyPr>
          <a:lstStyle>
            <a:lvl1pPr>
              <a:defRPr sz="788"/>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5380010" y="1585955"/>
            <a:ext cx="2719613" cy="1699755"/>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2869010" y="1327270"/>
            <a:ext cx="3440193" cy="2150117"/>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68634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103914" y="1238737"/>
            <a:ext cx="1459361" cy="308366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788"/>
            </a:lvl1pPr>
          </a:lstStyle>
          <a:p>
            <a:endParaRPr lang="en-US" dirty="0"/>
          </a:p>
        </p:txBody>
      </p:sp>
    </p:spTree>
    <p:extLst>
      <p:ext uri="{BB962C8B-B14F-4D97-AF65-F5344CB8AC3E}">
        <p14:creationId xmlns:p14="http://schemas.microsoft.com/office/powerpoint/2010/main" val="3847715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49376" y="1824229"/>
            <a:ext cx="9442754" cy="34499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206950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4860477" y="1073638"/>
            <a:ext cx="2996225" cy="2996225"/>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815" indent="0">
              <a:buNone/>
              <a:defRPr sz="2100"/>
            </a:lvl2pPr>
            <a:lvl3pPr marL="685629" indent="0">
              <a:buNone/>
              <a:defRPr sz="1800"/>
            </a:lvl3pPr>
            <a:lvl4pPr marL="1028443" indent="0">
              <a:buNone/>
              <a:defRPr sz="1500"/>
            </a:lvl4pPr>
            <a:lvl5pPr marL="1371257" indent="0">
              <a:buNone/>
              <a:defRPr sz="1500"/>
            </a:lvl5pPr>
            <a:lvl6pPr marL="1714072" indent="0">
              <a:buNone/>
              <a:defRPr sz="1500"/>
            </a:lvl6pPr>
            <a:lvl7pPr marL="2056886" indent="0">
              <a:buNone/>
              <a:defRPr sz="1500"/>
            </a:lvl7pPr>
            <a:lvl8pPr marL="2399700" indent="0">
              <a:buNone/>
              <a:defRPr sz="1500"/>
            </a:lvl8pPr>
            <a:lvl9pPr marL="2742515"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659141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211710"/>
            <a:ext cx="9144000" cy="293179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800"/>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69779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 y="-1"/>
            <a:ext cx="4571999"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748061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4280161" y="1286989"/>
            <a:ext cx="5006935" cy="2569523"/>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59991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9509-F062-4D7A-A50A-F51F55F1A8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477AEB-0A91-4707-A146-329879AF07C2}"/>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4" name="Footer Placeholder 3">
            <a:extLst>
              <a:ext uri="{FF2B5EF4-FFF2-40B4-BE49-F238E27FC236}">
                <a16:creationId xmlns:a16="http://schemas.microsoft.com/office/drawing/2014/main" id="{8F3C1C56-7572-4298-AFFC-A1D660E8450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998B6B1-83C0-470D-9EC6-2326D0994841}"/>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8436045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04" y="685803"/>
            <a:ext cx="7890696" cy="4056556"/>
          </a:xfrm>
          <a:prstGeom prst="rect">
            <a:avLst/>
          </a:prstGeom>
        </p:spPr>
        <p:txBody>
          <a:bodyPr lIns="91429" tIns="45714" rIns="91429" bIns="45714"/>
          <a:lstStyle>
            <a:lvl1pPr>
              <a:defRPr sz="1500" b="0" i="0">
                <a:latin typeface="Arial Regular"/>
              </a:defRPr>
            </a:lvl1pPr>
            <a:lvl2pPr>
              <a:defRPr sz="1350" b="0" i="0">
                <a:latin typeface="Arial Regular"/>
              </a:defRPr>
            </a:lvl2pPr>
            <a:lvl3pPr>
              <a:defRPr sz="1350" b="0" i="0">
                <a:latin typeface="Arial Regular"/>
              </a:defRPr>
            </a:lvl3pPr>
            <a:lvl4pPr>
              <a:defRPr sz="1350" b="0" i="0">
                <a:latin typeface="Arial Regular"/>
              </a:defRPr>
            </a:lvl4pPr>
            <a:lvl5pPr>
              <a:defRPr sz="135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448672"/>
      </p:ext>
    </p:extLst>
  </p:cSld>
  <p:clrMapOvr>
    <a:masterClrMapping/>
  </p:clrMapOvr>
  <p:transition>
    <p:wipe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201344" y="899739"/>
            <a:ext cx="7454348" cy="679333"/>
          </a:xfrm>
          <a:prstGeom prst="rect">
            <a:avLst/>
          </a:prstGeom>
        </p:spPr>
        <p:txBody>
          <a:bodyPr bIns="113553" anchor="b"/>
          <a:lstStyle>
            <a:lvl1pPr>
              <a:tabLst/>
              <a:defRPr sz="2441"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004480835"/>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41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04" y="685800"/>
            <a:ext cx="7890696" cy="4056556"/>
          </a:xfrm>
          <a:prstGeom prst="rect">
            <a:avLst/>
          </a:prstGeom>
        </p:spPr>
        <p:txBody>
          <a:bodyPr lIns="91429" tIns="45714" rIns="91429" bIns="45714"/>
          <a:lstStyle>
            <a:lvl1pPr>
              <a:defRPr sz="1357" b="0" i="0">
                <a:latin typeface="Arial Regular"/>
              </a:defRPr>
            </a:lvl1pPr>
            <a:lvl2pPr>
              <a:defRPr sz="1357" b="0" i="0">
                <a:latin typeface="Arial Regular"/>
              </a:defRPr>
            </a:lvl2pPr>
            <a:lvl3pPr>
              <a:defRPr sz="1357" b="0" i="0">
                <a:latin typeface="Arial Regular"/>
              </a:defRPr>
            </a:lvl3pPr>
            <a:lvl4pPr>
              <a:defRPr sz="1357" b="0" i="0">
                <a:latin typeface="Arial Regular"/>
              </a:defRPr>
            </a:lvl4pPr>
            <a:lvl5pPr>
              <a:defRPr sz="1357"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401734"/>
      </p:ext>
    </p:extLst>
  </p:cSld>
  <p:clrMapOvr>
    <a:masterClrMapping/>
  </p:clrMapOvr>
  <p:transition>
    <p:wipe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3917146" y="0"/>
            <a:ext cx="5226854" cy="51435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2462114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3240347" y="4806555"/>
            <a:ext cx="2573924" cy="22866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8136970" y="4806555"/>
            <a:ext cx="800309" cy="136922"/>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200" smtClean="0">
                <a:solidFill>
                  <a:prstClr val="black"/>
                </a:solidFill>
                <a:latin typeface="Arial" panose="020B0604020202020204" pitchFamily="34" charset="0"/>
                <a:cs typeface="Arial" panose="020B0604020202020204" pitchFamily="34" charset="0"/>
              </a:rPr>
              <a:pPr/>
              <a:t>‹#›</a:t>
            </a:fld>
            <a:endParaRPr lang="en-US" sz="12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491491" y="371501"/>
            <a:ext cx="7886700" cy="480536"/>
          </a:xfrm>
        </p:spPr>
        <p:txBody>
          <a:bodyPr>
            <a:normAutofit/>
          </a:bodyPr>
          <a:lstStyle>
            <a:lvl1pPr>
              <a:defRPr sz="165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58160" y="200024"/>
            <a:ext cx="757930" cy="74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2487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192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49376" y="-130628"/>
            <a:ext cx="9442754" cy="3216728"/>
          </a:xfrm>
          <a:prstGeom prst="rect">
            <a:avLst/>
          </a:prstGeom>
          <a:solidFill>
            <a:schemeClr val="bg1">
              <a:lumMod val="95000"/>
            </a:schemeClr>
          </a:solidFill>
        </p:spPr>
        <p:txBody>
          <a:bodyPr>
            <a:normAutofit/>
          </a:bodyPr>
          <a:lstStyle>
            <a:lvl1pPr>
              <a:defRPr sz="788"/>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911881" y="3275347"/>
            <a:ext cx="7816295" cy="16245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191" y="4258102"/>
            <a:ext cx="9142809" cy="885399"/>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663"/>
              <a:endParaRPr lang="en-US" sz="1350">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grpSp>
    </p:spTree>
    <p:extLst>
      <p:ext uri="{BB962C8B-B14F-4D97-AF65-F5344CB8AC3E}">
        <p14:creationId xmlns:p14="http://schemas.microsoft.com/office/powerpoint/2010/main" val="36674584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8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7E598-54B4-4347-8B89-1EBD23E59B05}"/>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3" name="Footer Placeholder 2">
            <a:extLst>
              <a:ext uri="{FF2B5EF4-FFF2-40B4-BE49-F238E27FC236}">
                <a16:creationId xmlns:a16="http://schemas.microsoft.com/office/drawing/2014/main" id="{12844600-9D77-4E4F-A68B-A8E2CC7414E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D1D47F7-FE4A-40AF-85F8-6F53F7DCA3DC}"/>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76989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CA372-847A-49FA-96EB-0775C96E5E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C307B4-AC05-4115-8838-E029D30D139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CB7098-B731-4D83-A2BA-BE4EE3204D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F44DC25-7E39-430F-BFFF-4603B2743AB6}"/>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6" name="Footer Placeholder 5">
            <a:extLst>
              <a:ext uri="{FF2B5EF4-FFF2-40B4-BE49-F238E27FC236}">
                <a16:creationId xmlns:a16="http://schemas.microsoft.com/office/drawing/2014/main" id="{3CE7208A-ECBA-447D-8A73-646A229468B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11CB69F-FD9F-4D91-AACE-059287061A12}"/>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182238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A975-EDD3-403E-BBFA-2C63D0DEF6C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EE93EC-C9BA-418D-BDA3-F95F969264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E57F1253-F4FF-4626-AEA5-42C1D34772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440A3BA-31E9-48EC-A3B9-8DBC6C16C66C}"/>
              </a:ext>
            </a:extLst>
          </p:cNvPr>
          <p:cNvSpPr>
            <a:spLocks noGrp="1"/>
          </p:cNvSpPr>
          <p:nvPr>
            <p:ph type="dt" sz="half" idx="10"/>
          </p:nvPr>
        </p:nvSpPr>
        <p:spPr/>
        <p:txBody>
          <a:bodyPr/>
          <a:lstStyle/>
          <a:p>
            <a:fld id="{D2AC5C46-B9B5-4919-87E3-EED4796CC62D}" type="datetimeFigureOut">
              <a:rPr lang="en-IN" smtClean="0"/>
              <a:t>29-07-2023</a:t>
            </a:fld>
            <a:endParaRPr lang="en-IN" dirty="0"/>
          </a:p>
        </p:txBody>
      </p:sp>
      <p:sp>
        <p:nvSpPr>
          <p:cNvPr id="6" name="Footer Placeholder 5">
            <a:extLst>
              <a:ext uri="{FF2B5EF4-FFF2-40B4-BE49-F238E27FC236}">
                <a16:creationId xmlns:a16="http://schemas.microsoft.com/office/drawing/2014/main" id="{94AD8481-F2D4-4136-88C0-15F915342EF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6DEE989-C513-4C92-93BE-9A9011672FCA}"/>
              </a:ext>
            </a:extLst>
          </p:cNvPr>
          <p:cNvSpPr>
            <a:spLocks noGrp="1"/>
          </p:cNvSpPr>
          <p:nvPr>
            <p:ph type="sldNum" sz="quarter" idx="12"/>
          </p:nvPr>
        </p:nvSpPr>
        <p:spPr/>
        <p:txBody>
          <a:bodyPr/>
          <a:lstStyle/>
          <a:p>
            <a:fld id="{535B969B-028E-4744-8D35-90D99E06CF09}" type="slidenum">
              <a:rPr lang="en-IN" smtClean="0"/>
              <a:t>‹#›</a:t>
            </a:fld>
            <a:endParaRPr lang="en-IN" dirty="0"/>
          </a:p>
        </p:txBody>
      </p:sp>
    </p:spTree>
    <p:extLst>
      <p:ext uri="{BB962C8B-B14F-4D97-AF65-F5344CB8AC3E}">
        <p14:creationId xmlns:p14="http://schemas.microsoft.com/office/powerpoint/2010/main" val="36723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FB266-998C-49D8-93E8-6946F94783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D399F5-A379-4159-8515-97AD687AC1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CBBB01-97BD-428F-9F2D-5BC51875394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2AC5C46-B9B5-4919-87E3-EED4796CC62D}" type="datetimeFigureOut">
              <a:rPr lang="en-IN" smtClean="0"/>
              <a:t>29-07-2023</a:t>
            </a:fld>
            <a:endParaRPr lang="en-IN" dirty="0"/>
          </a:p>
        </p:txBody>
      </p:sp>
      <p:sp>
        <p:nvSpPr>
          <p:cNvPr id="5" name="Footer Placeholder 4">
            <a:extLst>
              <a:ext uri="{FF2B5EF4-FFF2-40B4-BE49-F238E27FC236}">
                <a16:creationId xmlns:a16="http://schemas.microsoft.com/office/drawing/2014/main" id="{280D4784-ADF7-4940-BA77-C7CCD3213FE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1E13725-6B26-4888-A61B-F48709C4C55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35B969B-028E-4744-8D35-90D99E06CF09}" type="slidenum">
              <a:rPr lang="en-IN" smtClean="0"/>
              <a:t>‹#›</a:t>
            </a:fld>
            <a:endParaRPr lang="en-IN" dirty="0"/>
          </a:p>
        </p:txBody>
      </p:sp>
    </p:spTree>
    <p:extLst>
      <p:ext uri="{BB962C8B-B14F-4D97-AF65-F5344CB8AC3E}">
        <p14:creationId xmlns:p14="http://schemas.microsoft.com/office/powerpoint/2010/main" val="134090795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8871835" y="228954"/>
            <a:ext cx="228545" cy="300068"/>
          </a:xfrm>
          <a:prstGeom prst="rect">
            <a:avLst/>
          </a:prstGeom>
          <a:noFill/>
        </p:spPr>
        <p:txBody>
          <a:bodyPr wrap="square" lIns="68567" tIns="34283" rIns="68567" bIns="34283" rtlCol="0">
            <a:spAutoFit/>
          </a:bodyPr>
          <a:lstStyle/>
          <a:p>
            <a:pPr algn="ctr"/>
            <a:fld id="{260E2A6B-A809-4840-BF14-8648BC0BDF87}" type="slidenum">
              <a:rPr lang="id-ID" sz="750" b="0" i="0" smtClean="0">
                <a:solidFill>
                  <a:schemeClr val="bg1"/>
                </a:solidFill>
                <a:latin typeface="Roboto" panose="02000000000000000000" pitchFamily="2" charset="0"/>
                <a:ea typeface="Roboto" panose="02000000000000000000" pitchFamily="2" charset="0"/>
                <a:cs typeface="Montserrat" charset="0"/>
              </a:rPr>
              <a:pPr algn="ctr"/>
              <a:t>‹#›</a:t>
            </a:fld>
            <a:r>
              <a:rPr lang="id-ID" sz="75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0998873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1" r:id="rId41"/>
    <p:sldLayoutId id="2147483942" r:id="rId42"/>
    <p:sldLayoutId id="2147483943" r:id="rId43"/>
    <p:sldLayoutId id="2147483944" r:id="rId44"/>
    <p:sldLayoutId id="2147483945" r:id="rId45"/>
    <p:sldLayoutId id="2147483946" r:id="rId46"/>
    <p:sldLayoutId id="2147483947" r:id="rId47"/>
    <p:sldLayoutId id="2147483948" r:id="rId48"/>
    <p:sldLayoutId id="2147483949" r:id="rId49"/>
    <p:sldLayoutId id="2147483950" r:id="rId50"/>
    <p:sldLayoutId id="2147483951" r:id="rId51"/>
    <p:sldLayoutId id="2147483952" r:id="rId52"/>
    <p:sldLayoutId id="2147483955" r:id="rId53"/>
    <p:sldLayoutId id="2147483956" r:id="rId54"/>
    <p:sldLayoutId id="2147483958" r:id="rId55"/>
    <p:sldLayoutId id="2147483960" r:id="rId56"/>
    <p:sldLayoutId id="2147483990" r:id="rId5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5b2a0772db94bd9b0e57bc82d8d3797.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b6e17fa17a70491da4a54216db298f84.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elp.sap.com/docs/link-disclaimer?site=https%3A%2F%2Fcamel.apache.org%2Fcomponents%2Flatest%2Flanguages%2Fsimple-languag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8.tiff"/></Relationships>
</file>

<file path=ppt/slides/_rels/slide9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tiff"/><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191" y="1"/>
            <a:ext cx="9142809" cy="51435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191" y="1"/>
            <a:ext cx="9142808" cy="51435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3575" y="291925"/>
            <a:ext cx="9142808" cy="12070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a:extLst>
              <a:ext uri="{FF2B5EF4-FFF2-40B4-BE49-F238E27FC236}">
                <a16:creationId xmlns:a16="http://schemas.microsoft.com/office/drawing/2014/main" id="{4EFED54B-A0C4-AD45-BC49-272F16D1A13E}"/>
              </a:ext>
            </a:extLst>
          </p:cNvPr>
          <p:cNvSpPr txBox="1"/>
          <p:nvPr/>
        </p:nvSpPr>
        <p:spPr>
          <a:xfrm>
            <a:off x="1983344" y="653094"/>
            <a:ext cx="6879249" cy="507831"/>
          </a:xfrm>
          <a:prstGeom prst="rect">
            <a:avLst/>
          </a:prstGeom>
          <a:noFill/>
          <a:ln>
            <a:noFill/>
          </a:ln>
        </p:spPr>
        <p:txBody>
          <a:bodyPr wrap="square" rtlCol="0">
            <a:spAutoFit/>
          </a:bodyPr>
          <a:lstStyle/>
          <a:p>
            <a:r>
              <a:rPr lang="en-US" sz="2700" b="1" dirty="0">
                <a:latin typeface="Cooper Black" panose="0208090404030B020404" pitchFamily="18" charset="0"/>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162580" y="211653"/>
            <a:ext cx="1748187" cy="1742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30" y="232615"/>
            <a:ext cx="1743075" cy="1721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642" y="4574432"/>
            <a:ext cx="517060" cy="5107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123EC0-1945-50E4-E5B2-74A2F4FA5274}"/>
              </a:ext>
            </a:extLst>
          </p:cNvPr>
          <p:cNvSpPr txBox="1"/>
          <p:nvPr/>
        </p:nvSpPr>
        <p:spPr>
          <a:xfrm>
            <a:off x="3013143" y="4769204"/>
            <a:ext cx="4082744" cy="323165"/>
          </a:xfrm>
          <a:prstGeom prst="rect">
            <a:avLst/>
          </a:prstGeom>
          <a:noFill/>
        </p:spPr>
        <p:txBody>
          <a:bodyPr wrap="square" rtlCol="0">
            <a:spAutoFit/>
          </a:bodyPr>
          <a:lstStyle/>
          <a:p>
            <a:r>
              <a:rPr lang="en-US" sz="1500" dirty="0">
                <a:latin typeface="Cooper Black" panose="0208090404030B020404" pitchFamily="18" charset="0"/>
              </a:rPr>
              <a:t>www.anubhavtrainings.com</a:t>
            </a:r>
            <a:endParaRPr lang="en-IN" sz="1500" dirty="0">
              <a:latin typeface="Cooper Black" panose="0208090404030B020404" pitchFamily="18" charset="0"/>
            </a:endParaRPr>
          </a:p>
        </p:txBody>
      </p:sp>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EC94-73FA-4834-B76A-AEDCCA60D4A1}"/>
              </a:ext>
            </a:extLst>
          </p:cNvPr>
          <p:cNvSpPr>
            <a:spLocks noGrp="1"/>
          </p:cNvSpPr>
          <p:nvPr>
            <p:ph type="title"/>
          </p:nvPr>
        </p:nvSpPr>
        <p:spPr>
          <a:xfrm>
            <a:off x="161582" y="96227"/>
            <a:ext cx="7886700" cy="994172"/>
          </a:xfrm>
        </p:spPr>
        <p:txBody>
          <a:bodyPr>
            <a:normAutofit/>
          </a:bodyPr>
          <a:lstStyle/>
          <a:p>
            <a:r>
              <a:rPr lang="en-US" sz="3200" dirty="0">
                <a:latin typeface="Cooper Black" panose="0208090404030B020404" pitchFamily="18" charset="0"/>
              </a:rPr>
              <a:t>Source Type</a:t>
            </a:r>
            <a:endParaRPr lang="en-IN" sz="3200" dirty="0">
              <a:latin typeface="Cooper Black" panose="0208090404030B020404" pitchFamily="18" charset="0"/>
            </a:endParaRPr>
          </a:p>
        </p:txBody>
      </p:sp>
      <p:graphicFrame>
        <p:nvGraphicFramePr>
          <p:cNvPr id="5" name="Content Placeholder 4">
            <a:extLst>
              <a:ext uri="{FF2B5EF4-FFF2-40B4-BE49-F238E27FC236}">
                <a16:creationId xmlns:a16="http://schemas.microsoft.com/office/drawing/2014/main" id="{95550534-A799-4BC5-8AC3-75D51158558E}"/>
              </a:ext>
            </a:extLst>
          </p:cNvPr>
          <p:cNvGraphicFramePr>
            <a:graphicFrameLocks noGrp="1"/>
          </p:cNvGraphicFramePr>
          <p:nvPr>
            <p:ph idx="1"/>
          </p:nvPr>
        </p:nvGraphicFramePr>
        <p:xfrm>
          <a:off x="1891265" y="1369219"/>
          <a:ext cx="5361470" cy="3338462"/>
        </p:xfrm>
        <a:graphic>
          <a:graphicData uri="http://schemas.openxmlformats.org/drawingml/2006/table">
            <a:tbl>
              <a:tblPr/>
              <a:tblGrid>
                <a:gridCol w="2680735">
                  <a:extLst>
                    <a:ext uri="{9D8B030D-6E8A-4147-A177-3AD203B41FA5}">
                      <a16:colId xmlns:a16="http://schemas.microsoft.com/office/drawing/2014/main" val="1233877303"/>
                    </a:ext>
                  </a:extLst>
                </a:gridCol>
                <a:gridCol w="2680735">
                  <a:extLst>
                    <a:ext uri="{9D8B030D-6E8A-4147-A177-3AD203B41FA5}">
                      <a16:colId xmlns:a16="http://schemas.microsoft.com/office/drawing/2014/main" val="708143786"/>
                    </a:ext>
                  </a:extLst>
                </a:gridCol>
              </a:tblGrid>
              <a:tr h="3263504">
                <a:tc>
                  <a:txBody>
                    <a:bodyPr/>
                    <a:lstStyle/>
                    <a:p>
                      <a:pPr fontAlgn="t"/>
                      <a:r>
                        <a:rPr lang="en-IN" sz="900" b="1">
                          <a:effectLst/>
                        </a:rPr>
                        <a:t>Source Type</a:t>
                      </a:r>
                      <a:endParaRPr lang="en-IN" sz="900">
                        <a:effectLst/>
                      </a:endParaRPr>
                    </a:p>
                  </a:txBody>
                  <a:tcPr marL="46622" marR="46622" marT="23311" marB="2331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900" dirty="0">
                          <a:effectLst/>
                        </a:rPr>
                        <a:t>Indicates the kind of data you want to use to change the content of the selected header or property data container.</a:t>
                      </a:r>
                    </a:p>
                    <a:p>
                      <a:pPr fontAlgn="t"/>
                      <a:r>
                        <a:rPr lang="en-US" sz="900" dirty="0">
                          <a:effectLst/>
                        </a:rPr>
                        <a:t>You can select from the following types:</a:t>
                      </a:r>
                    </a:p>
                    <a:p>
                      <a:pPr fontAlgn="t">
                        <a:buFont typeface="Arial" panose="020B0604020202020204" pitchFamily="34" charset="0"/>
                        <a:buChar char="•"/>
                      </a:pPr>
                      <a:r>
                        <a:rPr lang="en-US" sz="900" b="1" dirty="0">
                          <a:effectLst/>
                        </a:rPr>
                        <a:t>Constant</a:t>
                      </a:r>
                      <a:endParaRPr lang="en-US" sz="900" dirty="0">
                        <a:effectLst/>
                      </a:endParaRPr>
                    </a:p>
                    <a:p>
                      <a:pPr fontAlgn="t">
                        <a:buFont typeface="Arial" panose="020B0604020202020204" pitchFamily="34" charset="0"/>
                        <a:buChar char="•"/>
                      </a:pPr>
                      <a:r>
                        <a:rPr lang="en-US" sz="900" dirty="0">
                          <a:effectLst/>
                        </a:rPr>
                        <a:t>Allows you to write a constant value to the header or property data container.</a:t>
                      </a:r>
                    </a:p>
                    <a:p>
                      <a:pPr fontAlgn="t">
                        <a:buFont typeface="Arial" panose="020B0604020202020204" pitchFamily="34" charset="0"/>
                        <a:buChar char="•"/>
                      </a:pPr>
                      <a:r>
                        <a:rPr lang="en-US" sz="900" dirty="0">
                          <a:effectLst/>
                        </a:rPr>
                        <a:t>Special characters like {} and [] are not allowed.</a:t>
                      </a:r>
                    </a:p>
                    <a:p>
                      <a:pPr fontAlgn="t">
                        <a:buFont typeface="Arial" panose="020B0604020202020204" pitchFamily="34" charset="0"/>
                        <a:buChar char="•"/>
                      </a:pPr>
                      <a:r>
                        <a:rPr lang="en-US" sz="900" b="1" dirty="0">
                          <a:effectLst/>
                        </a:rPr>
                        <a:t>Header</a:t>
                      </a:r>
                      <a:endParaRPr lang="en-US" sz="900" dirty="0">
                        <a:effectLst/>
                      </a:endParaRPr>
                    </a:p>
                    <a:p>
                      <a:pPr fontAlgn="t">
                        <a:buFont typeface="Arial" panose="020B0604020202020204" pitchFamily="34" charset="0"/>
                        <a:buChar char="•"/>
                      </a:pPr>
                      <a:r>
                        <a:rPr lang="en-US" sz="900" dirty="0">
                          <a:effectLst/>
                        </a:rPr>
                        <a:t>Allows you to specify the name of a Camel header.</a:t>
                      </a:r>
                    </a:p>
                    <a:p>
                      <a:pPr fontAlgn="t">
                        <a:buFont typeface="Arial" panose="020B0604020202020204" pitchFamily="34" charset="0"/>
                        <a:buChar char="•"/>
                      </a:pPr>
                      <a:r>
                        <a:rPr lang="en-US" sz="900" dirty="0">
                          <a:effectLst/>
                        </a:rPr>
                        <a:t>You can then use this header to dynamically define properties in subsequent steps.</a:t>
                      </a:r>
                    </a:p>
                    <a:p>
                      <a:pPr fontAlgn="t">
                        <a:buFont typeface="Arial" panose="020B0604020202020204" pitchFamily="34" charset="0"/>
                        <a:buChar char="•"/>
                      </a:pPr>
                      <a:r>
                        <a:rPr lang="en-US" sz="900" dirty="0">
                          <a:effectLst/>
                        </a:rPr>
                        <a:t>For example, if you specify the header name </a:t>
                      </a:r>
                      <a:r>
                        <a:rPr lang="en-US" sz="900" dirty="0" err="1">
                          <a:effectLst/>
                        </a:rPr>
                        <a:t>CamelSplitIndex</a:t>
                      </a:r>
                      <a:r>
                        <a:rPr lang="en-US" sz="900" dirty="0">
                          <a:effectLst/>
                        </a:rPr>
                        <a:t>, the Camel header of the same name, which counts the actual number of splits in a message split scenario, is accessed from the incoming message.</a:t>
                      </a:r>
                    </a:p>
                    <a:p>
                      <a:pPr fontAlgn="t">
                        <a:buFont typeface="Arial" panose="020B0604020202020204" pitchFamily="34" charset="0"/>
                        <a:buChar char="•"/>
                      </a:pPr>
                      <a:r>
                        <a:rPr lang="en-US" sz="900" dirty="0">
                          <a:effectLst/>
                        </a:rPr>
                        <a:t>In a subsequent step, you use the following expression to refer to this header (for dynamic configuration): ${</a:t>
                      </a:r>
                      <a:r>
                        <a:rPr lang="en-US" sz="900" dirty="0" err="1">
                          <a:effectLst/>
                        </a:rPr>
                        <a:t>header.CamelSplitIndex</a:t>
                      </a:r>
                      <a:r>
                        <a:rPr lang="en-US" sz="900" dirty="0">
                          <a:effectLst/>
                        </a:rPr>
                        <a:t>}.</a:t>
                      </a:r>
                    </a:p>
                    <a:p>
                      <a:pPr fontAlgn="t">
                        <a:buFont typeface="Arial" panose="020B0604020202020204" pitchFamily="34" charset="0"/>
                        <a:buChar char="•"/>
                      </a:pPr>
                      <a:r>
                        <a:rPr lang="en-US" sz="900" dirty="0">
                          <a:effectLst/>
                        </a:rPr>
                        <a:t>To enter a header, select </a:t>
                      </a:r>
                      <a:r>
                        <a:rPr lang="en-US" sz="900" b="1" dirty="0">
                          <a:effectLst/>
                        </a:rPr>
                        <a:t>header</a:t>
                      </a:r>
                      <a:r>
                        <a:rPr lang="en-US" sz="900" dirty="0">
                          <a:effectLst/>
                        </a:rPr>
                        <a:t> in the </a:t>
                      </a:r>
                      <a:r>
                        <a:rPr lang="en-US" sz="900" b="1" dirty="0">
                          <a:effectLst/>
                        </a:rPr>
                        <a:t>Type</a:t>
                      </a:r>
                      <a:r>
                        <a:rPr lang="en-US" sz="900" dirty="0">
                          <a:effectLst/>
                        </a:rPr>
                        <a:t> column and in the </a:t>
                      </a:r>
                      <a:r>
                        <a:rPr lang="en-US" sz="900" b="1" dirty="0">
                          <a:effectLst/>
                        </a:rPr>
                        <a:t>Value</a:t>
                      </a:r>
                      <a:r>
                        <a:rPr lang="en-US" sz="900" dirty="0">
                          <a:effectLst/>
                        </a:rPr>
                        <a:t> column choose </a:t>
                      </a:r>
                      <a:r>
                        <a:rPr lang="en-US" sz="900" b="1" dirty="0">
                          <a:effectLst/>
                        </a:rPr>
                        <a:t>Select</a:t>
                      </a:r>
                      <a:r>
                        <a:rPr lang="en-US" sz="900" dirty="0">
                          <a:effectLst/>
                        </a:rPr>
                        <a:t> to browse for predefined headers.</a:t>
                      </a:r>
                    </a:p>
                  </a:txBody>
                  <a:tcPr marL="46622" marR="46622" marT="23311" marB="2331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31203722"/>
                  </a:ext>
                </a:extLst>
              </a:tr>
            </a:tbl>
          </a:graphicData>
        </a:graphic>
      </p:graphicFrame>
    </p:spTree>
    <p:extLst>
      <p:ext uri="{BB962C8B-B14F-4D97-AF65-F5344CB8AC3E}">
        <p14:creationId xmlns:p14="http://schemas.microsoft.com/office/powerpoint/2010/main" val="248110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9F7A-C98A-45A5-8DB0-2758A60744E9}"/>
              </a:ext>
            </a:extLst>
          </p:cNvPr>
          <p:cNvSpPr>
            <a:spLocks noGrp="1"/>
          </p:cNvSpPr>
          <p:nvPr>
            <p:ph type="title"/>
          </p:nvPr>
        </p:nvSpPr>
        <p:spPr>
          <a:xfrm>
            <a:off x="89219" y="69913"/>
            <a:ext cx="7886700" cy="994172"/>
          </a:xfrm>
        </p:spPr>
        <p:txBody>
          <a:bodyPr>
            <a:normAutofit/>
          </a:bodyPr>
          <a:lstStyle/>
          <a:p>
            <a:r>
              <a:rPr lang="en-US" sz="3200" dirty="0">
                <a:latin typeface="Cooper Black" panose="0208090404030B020404" pitchFamily="18" charset="0"/>
              </a:rPr>
              <a:t>X Path</a:t>
            </a: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B267BD8-1101-4720-BE6E-E397BBB7DC50}"/>
              </a:ext>
            </a:extLst>
          </p:cNvPr>
          <p:cNvSpPr>
            <a:spLocks noGrp="1"/>
          </p:cNvSpPr>
          <p:nvPr>
            <p:ph idx="1"/>
          </p:nvPr>
        </p:nvSpPr>
        <p:spPr/>
        <p:txBody>
          <a:bodyPr>
            <a:normAutofit fontScale="92500" lnSpcReduction="10000"/>
          </a:bodyPr>
          <a:lstStyle/>
          <a:p>
            <a:r>
              <a:rPr lang="en-US" dirty="0"/>
              <a:t>XPath</a:t>
            </a:r>
          </a:p>
          <a:p>
            <a:endParaRPr lang="en-US" dirty="0"/>
          </a:p>
          <a:p>
            <a:r>
              <a:rPr lang="en-US" dirty="0"/>
              <a:t>Allows you to retrieve data from the incoming message using XML Path Language (XPath). For example, if you have selected this type, you can specify the following Value to point to an element </a:t>
            </a:r>
            <a:r>
              <a:rPr lang="en-US" dirty="0" err="1"/>
              <a:t>customerName</a:t>
            </a:r>
            <a:r>
              <a:rPr lang="en-US" dirty="0"/>
              <a:t> in the incoming message: /Order/Customer/</a:t>
            </a:r>
            <a:r>
              <a:rPr lang="en-US" dirty="0" err="1"/>
              <a:t>CustomerNumber</a:t>
            </a:r>
            <a:r>
              <a:rPr lang="en-US" dirty="0"/>
              <a:t>.</a:t>
            </a:r>
          </a:p>
          <a:p>
            <a:endParaRPr lang="en-US" dirty="0"/>
          </a:p>
          <a:p>
            <a:r>
              <a:rPr lang="en-US" dirty="0"/>
              <a:t>To enter XPath, select XPath in the Type column and in the Value column choose Select to browse for predefined </a:t>
            </a:r>
            <a:r>
              <a:rPr lang="en-US" dirty="0" err="1"/>
              <a:t>xpath</a:t>
            </a:r>
            <a:r>
              <a:rPr lang="en-US" dirty="0"/>
              <a:t> listed in </a:t>
            </a:r>
            <a:r>
              <a:rPr lang="en-US" dirty="0" err="1"/>
              <a:t>wsdl</a:t>
            </a:r>
            <a:r>
              <a:rPr lang="en-US" dirty="0"/>
              <a:t> of SOAP adapter for the sender.</a:t>
            </a:r>
            <a:endParaRPr lang="en-IN" dirty="0"/>
          </a:p>
        </p:txBody>
      </p:sp>
    </p:spTree>
    <p:extLst>
      <p:ext uri="{BB962C8B-B14F-4D97-AF65-F5344CB8AC3E}">
        <p14:creationId xmlns:p14="http://schemas.microsoft.com/office/powerpoint/2010/main" val="360050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50FEC-7137-4BF7-B6BE-4B9F9769CF51}"/>
              </a:ext>
            </a:extLst>
          </p:cNvPr>
          <p:cNvSpPr>
            <a:spLocks noGrp="1"/>
          </p:cNvSpPr>
          <p:nvPr>
            <p:ph idx="1"/>
          </p:nvPr>
        </p:nvSpPr>
        <p:spPr/>
        <p:txBody>
          <a:bodyPr>
            <a:normAutofit fontScale="55000" lnSpcReduction="20000"/>
          </a:bodyPr>
          <a:lstStyle/>
          <a:p>
            <a:r>
              <a:rPr lang="en-US" dirty="0"/>
              <a:t>Expression</a:t>
            </a:r>
          </a:p>
          <a:p>
            <a:endParaRPr lang="en-US" dirty="0"/>
          </a:p>
          <a:p>
            <a:r>
              <a:rPr lang="en-US" dirty="0"/>
              <a:t>Allows you to enter a Camel Simple Expression Language expression (see http://camel.apache.org/simple.htmlInformation published on non-SAP site).</a:t>
            </a:r>
          </a:p>
          <a:p>
            <a:endParaRPr lang="en-US" dirty="0"/>
          </a:p>
          <a:p>
            <a:r>
              <a:rPr lang="en-US" dirty="0"/>
              <a:t>For example, you can use the expression ${</a:t>
            </a:r>
            <a:r>
              <a:rPr lang="en-US" dirty="0" err="1"/>
              <a:t>exchangeId</a:t>
            </a:r>
            <a:r>
              <a:rPr lang="en-US" dirty="0"/>
              <a:t>} to add the exchange ID (a unique identifier of the message exchange) to a data container.</a:t>
            </a:r>
          </a:p>
          <a:p>
            <a:endParaRPr lang="en-US" dirty="0"/>
          </a:p>
          <a:p>
            <a:r>
              <a:rPr lang="en-US" dirty="0"/>
              <a:t>For more information on using Simple Expression Language, see Using Camel Simple Expression Language.</a:t>
            </a:r>
          </a:p>
          <a:p>
            <a:endParaRPr lang="en-US" dirty="0"/>
          </a:p>
          <a:p>
            <a:r>
              <a:rPr lang="en-US" dirty="0"/>
              <a:t>Property</a:t>
            </a:r>
          </a:p>
          <a:p>
            <a:endParaRPr lang="en-US" dirty="0"/>
          </a:p>
          <a:p>
            <a:r>
              <a:rPr lang="en-US" dirty="0"/>
              <a:t>Allows you to specify an exchange property.</a:t>
            </a:r>
          </a:p>
          <a:p>
            <a:endParaRPr lang="en-US" dirty="0"/>
          </a:p>
          <a:p>
            <a:r>
              <a:rPr lang="en-US" dirty="0"/>
              <a:t>To enter a property, select property in the Type column and define a value based on the selected value type</a:t>
            </a:r>
            <a:endParaRPr lang="en-IN" dirty="0"/>
          </a:p>
        </p:txBody>
      </p:sp>
      <p:sp>
        <p:nvSpPr>
          <p:cNvPr id="4" name="Title 1">
            <a:extLst>
              <a:ext uri="{FF2B5EF4-FFF2-40B4-BE49-F238E27FC236}">
                <a16:creationId xmlns:a16="http://schemas.microsoft.com/office/drawing/2014/main" id="{F6E346C7-6011-A7C3-CA62-B01151AEA67F}"/>
              </a:ext>
            </a:extLst>
          </p:cNvPr>
          <p:cNvSpPr txBox="1">
            <a:spLocks/>
          </p:cNvSpPr>
          <p:nvPr/>
        </p:nvSpPr>
        <p:spPr>
          <a:xfrm>
            <a:off x="168160" y="69913"/>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Expression</a:t>
            </a:r>
            <a:endParaRPr lang="en-IN" sz="3200" dirty="0">
              <a:latin typeface="Cooper Black" panose="0208090404030B020404" pitchFamily="18" charset="0"/>
            </a:endParaRPr>
          </a:p>
        </p:txBody>
      </p:sp>
    </p:spTree>
    <p:extLst>
      <p:ext uri="{BB962C8B-B14F-4D97-AF65-F5344CB8AC3E}">
        <p14:creationId xmlns:p14="http://schemas.microsoft.com/office/powerpoint/2010/main" val="186479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31110-0C8F-43D4-8FD7-BF5D32CFD735}"/>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solidFill>
                  <a:srgbClr val="333333"/>
                </a:solidFill>
                <a:effectLst/>
                <a:latin typeface="72"/>
              </a:rPr>
              <a:t>External Parameter</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This option is not available in </a:t>
            </a:r>
            <a:r>
              <a:rPr lang="en-US" b="0" i="0" dirty="0" err="1">
                <a:solidFill>
                  <a:srgbClr val="333333"/>
                </a:solidFill>
                <a:effectLst/>
                <a:latin typeface="72"/>
              </a:rPr>
              <a:t>WebUI</a:t>
            </a:r>
            <a:r>
              <a:rPr lang="en-US" b="0" i="0" dirty="0">
                <a:solidFill>
                  <a:srgbClr val="333333"/>
                </a:solidFill>
                <a:effectLst/>
                <a:latin typeface="72"/>
              </a:rPr>
              <a:t> but for compatibility reasons we still support content using this field.</a:t>
            </a:r>
          </a:p>
          <a:p>
            <a:pPr algn="l">
              <a:buFont typeface="Arial" panose="020B0604020202020204" pitchFamily="34" charset="0"/>
              <a:buChar char="•"/>
            </a:pPr>
            <a:r>
              <a:rPr lang="en-US" b="0" i="0" dirty="0">
                <a:solidFill>
                  <a:srgbClr val="333333"/>
                </a:solidFill>
                <a:effectLst/>
                <a:latin typeface="72"/>
              </a:rPr>
              <a:t>Integration developer can use externalization and externalize any type of headers or exchange properties.</a:t>
            </a:r>
          </a:p>
          <a:p>
            <a:pPr algn="l">
              <a:buFont typeface="Arial" panose="020B0604020202020204" pitchFamily="34" charset="0"/>
              <a:buChar char="•"/>
            </a:pPr>
            <a:r>
              <a:rPr lang="en-US" b="0" i="0" dirty="0">
                <a:solidFill>
                  <a:srgbClr val="333333"/>
                </a:solidFill>
                <a:effectLst/>
                <a:latin typeface="72"/>
              </a:rPr>
              <a:t>Please refer to </a:t>
            </a:r>
            <a:r>
              <a:rPr lang="en-US" b="0" i="0" u="none" strike="noStrike" dirty="0">
                <a:solidFill>
                  <a:srgbClr val="007DB8"/>
                </a:solidFill>
                <a:effectLst/>
                <a:latin typeface="72"/>
                <a:hlinkClick r:id="rId2"/>
              </a:rPr>
              <a:t>Externalize Parameters of an Integration Flow</a:t>
            </a:r>
            <a:r>
              <a:rPr lang="en-US" b="0" i="0" dirty="0">
                <a:solidFill>
                  <a:srgbClr val="333333"/>
                </a:solidFill>
                <a:effectLst/>
                <a:latin typeface="72"/>
              </a:rPr>
              <a:t> for more details.</a:t>
            </a:r>
          </a:p>
          <a:p>
            <a:pPr algn="l">
              <a:buFont typeface="Arial" panose="020B0604020202020204" pitchFamily="34" charset="0"/>
              <a:buChar char="•"/>
            </a:pPr>
            <a:r>
              <a:rPr lang="en-US" b="1" i="0" dirty="0">
                <a:solidFill>
                  <a:srgbClr val="333333"/>
                </a:solidFill>
                <a:effectLst/>
                <a:latin typeface="72"/>
              </a:rPr>
              <a:t>Local Variable</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define a local variable and write its value at runtime to the header or property data container. The value can then be evaluated in subsequent steps of the integration flow.</a:t>
            </a:r>
          </a:p>
          <a:p>
            <a:endParaRPr lang="en-IN" dirty="0"/>
          </a:p>
        </p:txBody>
      </p:sp>
      <p:sp>
        <p:nvSpPr>
          <p:cNvPr id="4" name="Title 1">
            <a:extLst>
              <a:ext uri="{FF2B5EF4-FFF2-40B4-BE49-F238E27FC236}">
                <a16:creationId xmlns:a16="http://schemas.microsoft.com/office/drawing/2014/main" id="{D6E12A5F-7D7A-2D7C-F402-E98845E32881}"/>
              </a:ext>
            </a:extLst>
          </p:cNvPr>
          <p:cNvSpPr txBox="1">
            <a:spLocks/>
          </p:cNvSpPr>
          <p:nvPr/>
        </p:nvSpPr>
        <p:spPr>
          <a:xfrm>
            <a:off x="168160" y="69913"/>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External Parameter</a:t>
            </a:r>
            <a:endParaRPr lang="en-IN" sz="3200" dirty="0">
              <a:latin typeface="Cooper Black" panose="0208090404030B020404" pitchFamily="18" charset="0"/>
            </a:endParaRPr>
          </a:p>
        </p:txBody>
      </p:sp>
    </p:spTree>
    <p:extLst>
      <p:ext uri="{BB962C8B-B14F-4D97-AF65-F5344CB8AC3E}">
        <p14:creationId xmlns:p14="http://schemas.microsoft.com/office/powerpoint/2010/main" val="4058333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BCAD5B9-C089-4958-AADE-7E1E76E25D7E}"/>
              </a:ext>
            </a:extLst>
          </p:cNvPr>
          <p:cNvSpPr>
            <a:spLocks noGrp="1" noChangeArrowheads="1"/>
          </p:cNvSpPr>
          <p:nvPr>
            <p:ph idx="1"/>
          </p:nvPr>
        </p:nvSpPr>
        <p:spPr bwMode="auto">
          <a:xfrm>
            <a:off x="471488" y="1333170"/>
            <a:ext cx="8515793" cy="183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endParaRPr lang="en-US" altLang="en-US" sz="135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825" b="1">
                <a:solidFill>
                  <a:srgbClr val="333333"/>
                </a:solidFill>
                <a:latin typeface="72"/>
              </a:rPr>
              <a:t>Number Range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Allows you to retrieve the value (a unique identifier) of a predefined number range.</a:t>
            </a:r>
          </a:p>
          <a:p>
            <a:pPr marL="0" indent="0" eaLnBrk="0" fontAlgn="base" hangingPunct="0">
              <a:lnSpc>
                <a:spcPct val="100000"/>
              </a:lnSpc>
              <a:spcBef>
                <a:spcPct val="0"/>
              </a:spcBef>
              <a:spcAft>
                <a:spcPct val="0"/>
              </a:spcAft>
              <a:buNone/>
            </a:pPr>
            <a:r>
              <a:rPr lang="en-US" altLang="en-US" sz="900" b="1">
                <a:solidFill>
                  <a:srgbClr val="333333"/>
                </a:solidFill>
                <a:latin typeface="72"/>
              </a:rPr>
              <a:t>Example</a:t>
            </a:r>
            <a:endParaRPr lang="en-US" altLang="en-US" sz="825">
              <a:solidFill>
                <a:srgbClr val="333333"/>
              </a:solidFill>
              <a:latin typeface="72"/>
            </a:endParaRPr>
          </a:p>
          <a:p>
            <a:pPr marL="342900" lvl="1" indent="0" eaLnBrk="0" fontAlgn="base" hangingPunct="0">
              <a:lnSpc>
                <a:spcPct val="100000"/>
              </a:lnSpc>
              <a:spcBef>
                <a:spcPct val="0"/>
              </a:spcBef>
              <a:spcAft>
                <a:spcPct val="0"/>
              </a:spcAft>
              <a:buFontTx/>
              <a:buChar char="•"/>
            </a:pPr>
            <a:r>
              <a:rPr lang="en-US" altLang="en-US" sz="825">
                <a:solidFill>
                  <a:srgbClr val="333333"/>
                </a:solidFill>
                <a:latin typeface="72"/>
              </a:rPr>
              <a:t>If you want to increase the value in the message header define the name of the </a:t>
            </a:r>
            <a:r>
              <a:rPr lang="en-US" altLang="en-US" sz="825" b="1">
                <a:solidFill>
                  <a:srgbClr val="333333"/>
                </a:solidFill>
                <a:latin typeface="72"/>
              </a:rPr>
              <a:t>Number Range</a:t>
            </a:r>
            <a:r>
              <a:rPr lang="en-US" altLang="en-US" sz="825">
                <a:solidFill>
                  <a:srgbClr val="333333"/>
                </a:solidFill>
                <a:latin typeface="72"/>
              </a:rPr>
              <a:t>.</a:t>
            </a:r>
          </a:p>
          <a:p>
            <a:pPr marL="342900" lvl="1" indent="0" eaLnBrk="0" fontAlgn="base" hangingPunct="0">
              <a:lnSpc>
                <a:spcPct val="100000"/>
              </a:lnSpc>
              <a:spcBef>
                <a:spcPct val="0"/>
              </a:spcBef>
              <a:spcAft>
                <a:spcPct val="0"/>
              </a:spcAft>
              <a:buFontTx/>
              <a:buChar char="•"/>
            </a:pPr>
            <a:r>
              <a:rPr lang="en-US" altLang="en-US" sz="825">
                <a:solidFill>
                  <a:srgbClr val="333333"/>
                </a:solidFill>
                <a:latin typeface="72"/>
              </a:rPr>
              <a:t>If you do not want to increase the value in the message header, then define the value as </a:t>
            </a:r>
            <a:r>
              <a:rPr lang="en-US" altLang="en-US" sz="750">
                <a:solidFill>
                  <a:srgbClr val="333333"/>
                </a:solidFill>
                <a:latin typeface="Monaco"/>
              </a:rPr>
              <a:t>&lt;name of the Number Range&gt;:${header.headername}</a:t>
            </a:r>
            <a:r>
              <a:rPr lang="en-US" altLang="en-US" sz="825">
                <a:solidFill>
                  <a:srgbClr val="333333"/>
                </a:solidFill>
                <a:latin typeface="72"/>
              </a:rPr>
              <a:t> or </a:t>
            </a:r>
            <a:r>
              <a:rPr lang="en-US" altLang="en-US" sz="750">
                <a:solidFill>
                  <a:srgbClr val="333333"/>
                </a:solidFill>
                <a:latin typeface="Monaco"/>
              </a:rPr>
              <a:t>&lt;name of the Number Range&gt;:&lt;correlation ID&gt;</a:t>
            </a:r>
            <a:r>
              <a:rPr lang="en-US" altLang="en-US" sz="825">
                <a:solidFill>
                  <a:srgbClr val="333333"/>
                </a:solidFill>
                <a:latin typeface="72"/>
              </a:rPr>
              <a:t>.</a:t>
            </a:r>
          </a:p>
          <a:p>
            <a:pPr marL="0" indent="0" eaLnBrk="0" fontAlgn="base" hangingPunct="0">
              <a:lnSpc>
                <a:spcPct val="100000"/>
              </a:lnSpc>
              <a:spcBef>
                <a:spcPct val="0"/>
              </a:spcBef>
              <a:spcAft>
                <a:spcPct val="0"/>
              </a:spcAft>
              <a:buNone/>
            </a:pPr>
            <a:r>
              <a:rPr lang="en-US" altLang="en-US" sz="900" b="1">
                <a:solidFill>
                  <a:srgbClr val="333333"/>
                </a:solidFill>
                <a:latin typeface="72"/>
              </a:rPr>
              <a:t>Note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Make sure you use the same correlation ID for all future processing.</a:t>
            </a:r>
          </a:p>
          <a:p>
            <a:pPr marL="0" indent="0" eaLnBrk="0" fontAlgn="base" hangingPunct="0">
              <a:lnSpc>
                <a:spcPct val="100000"/>
              </a:lnSpc>
              <a:spcBef>
                <a:spcPct val="0"/>
              </a:spcBef>
              <a:spcAft>
                <a:spcPct val="0"/>
              </a:spcAft>
              <a:buNone/>
            </a:pPr>
            <a:r>
              <a:rPr lang="en-US" altLang="en-US" sz="825">
                <a:solidFill>
                  <a:srgbClr val="333333"/>
                </a:solidFill>
                <a:latin typeface="72"/>
              </a:rPr>
              <a:t>For more information on adding number range, see </a:t>
            </a:r>
            <a:r>
              <a:rPr lang="en-US" altLang="en-US" sz="825">
                <a:solidFill>
                  <a:srgbClr val="007DB8"/>
                </a:solidFill>
                <a:latin typeface="72"/>
                <a:hlinkClick r:id="rId2" tooltip="The topic provides an overview of number ranges related artifacts."/>
              </a:rPr>
              <a:t>Managing Number Ranges</a:t>
            </a:r>
            <a:r>
              <a:rPr lang="en-US" altLang="en-US" sz="825">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825" b="1">
                <a:solidFill>
                  <a:srgbClr val="333333"/>
                </a:solidFill>
                <a:latin typeface="72"/>
              </a:rPr>
              <a:t>Global Variable</a:t>
            </a:r>
            <a:endParaRPr lang="en-US" altLang="en-US" sz="825">
              <a:solidFill>
                <a:srgbClr val="333333"/>
              </a:solidFill>
              <a:latin typeface="72"/>
            </a:endParaRPr>
          </a:p>
          <a:p>
            <a:pPr marL="0" indent="0" eaLnBrk="0" fontAlgn="base" hangingPunct="0">
              <a:lnSpc>
                <a:spcPct val="100000"/>
              </a:lnSpc>
              <a:spcBef>
                <a:spcPct val="0"/>
              </a:spcBef>
              <a:spcAft>
                <a:spcPct val="0"/>
              </a:spcAft>
              <a:buNone/>
            </a:pPr>
            <a:r>
              <a:rPr lang="en-US" altLang="en-US" sz="825">
                <a:solidFill>
                  <a:srgbClr val="333333"/>
                </a:solidFill>
                <a:latin typeface="72"/>
              </a:rPr>
              <a:t>Allows you to define a global variable and to write its value at runtime to the header or property data container.</a:t>
            </a:r>
          </a:p>
          <a:p>
            <a:pPr marL="0" indent="0" eaLnBrk="0" fontAlgn="base" hangingPunct="0">
              <a:lnSpc>
                <a:spcPct val="100000"/>
              </a:lnSpc>
              <a:spcBef>
                <a:spcPct val="0"/>
              </a:spcBef>
              <a:spcAft>
                <a:spcPct val="0"/>
              </a:spcAft>
              <a:buNone/>
            </a:pPr>
            <a:r>
              <a:rPr lang="en-US" altLang="en-US" sz="825">
                <a:solidFill>
                  <a:srgbClr val="333333"/>
                </a:solidFill>
                <a:latin typeface="72"/>
              </a:rPr>
              <a:t>A global variable can be used across different integration flows of the same tenant.</a:t>
            </a:r>
          </a:p>
          <a:p>
            <a:pPr marL="0" indent="0" eaLnBrk="0" fontAlgn="base" hangingPunct="0">
              <a:lnSpc>
                <a:spcPct val="100000"/>
              </a:lnSpc>
              <a:spcBef>
                <a:spcPct val="0"/>
              </a:spcBef>
              <a:spcAft>
                <a:spcPct val="0"/>
              </a:spcAft>
              <a:buNone/>
            </a:pPr>
            <a:endParaRPr lang="en-US" altLang="en-US" sz="1350">
              <a:latin typeface="Arial" panose="020B0604020202020204" pitchFamily="34" charset="0"/>
            </a:endParaRPr>
          </a:p>
        </p:txBody>
      </p:sp>
      <p:sp>
        <p:nvSpPr>
          <p:cNvPr id="3" name="Title 1">
            <a:extLst>
              <a:ext uri="{FF2B5EF4-FFF2-40B4-BE49-F238E27FC236}">
                <a16:creationId xmlns:a16="http://schemas.microsoft.com/office/drawing/2014/main" id="{3B45D8B5-12C9-AC97-5465-E30A1324189B}"/>
              </a:ext>
            </a:extLst>
          </p:cNvPr>
          <p:cNvSpPr txBox="1">
            <a:spLocks/>
          </p:cNvSpPr>
          <p:nvPr/>
        </p:nvSpPr>
        <p:spPr>
          <a:xfrm>
            <a:off x="628650" y="26726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IN"/>
          </a:p>
        </p:txBody>
      </p:sp>
      <p:sp>
        <p:nvSpPr>
          <p:cNvPr id="5" name="Title 1">
            <a:extLst>
              <a:ext uri="{FF2B5EF4-FFF2-40B4-BE49-F238E27FC236}">
                <a16:creationId xmlns:a16="http://schemas.microsoft.com/office/drawing/2014/main" id="{37DD934C-9EAF-9600-C309-2185273E908D}"/>
              </a:ext>
            </a:extLst>
          </p:cNvPr>
          <p:cNvSpPr txBox="1">
            <a:spLocks/>
          </p:cNvSpPr>
          <p:nvPr/>
        </p:nvSpPr>
        <p:spPr>
          <a:xfrm>
            <a:off x="168160" y="69913"/>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Number Range</a:t>
            </a:r>
            <a:endParaRPr lang="en-IN" sz="3200" dirty="0">
              <a:latin typeface="Cooper Black" panose="0208090404030B020404" pitchFamily="18" charset="0"/>
            </a:endParaRPr>
          </a:p>
        </p:txBody>
      </p:sp>
    </p:spTree>
    <p:extLst>
      <p:ext uri="{BB962C8B-B14F-4D97-AF65-F5344CB8AC3E}">
        <p14:creationId xmlns:p14="http://schemas.microsoft.com/office/powerpoint/2010/main" val="398738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BA61683-E6A1-4E64-898D-83C705FBE2AE}"/>
              </a:ext>
            </a:extLst>
          </p:cNvPr>
          <p:cNvGraphicFramePr>
            <a:graphicFrameLocks noGrp="1"/>
          </p:cNvGraphicFramePr>
          <p:nvPr>
            <p:ph idx="1"/>
          </p:nvPr>
        </p:nvGraphicFramePr>
        <p:xfrm>
          <a:off x="1031407" y="1369219"/>
          <a:ext cx="7081186" cy="3263503"/>
        </p:xfrm>
        <a:graphic>
          <a:graphicData uri="http://schemas.openxmlformats.org/drawingml/2006/table">
            <a:tbl>
              <a:tblPr/>
              <a:tblGrid>
                <a:gridCol w="3540593">
                  <a:extLst>
                    <a:ext uri="{9D8B030D-6E8A-4147-A177-3AD203B41FA5}">
                      <a16:colId xmlns:a16="http://schemas.microsoft.com/office/drawing/2014/main" val="278462984"/>
                    </a:ext>
                  </a:extLst>
                </a:gridCol>
                <a:gridCol w="3540593">
                  <a:extLst>
                    <a:ext uri="{9D8B030D-6E8A-4147-A177-3AD203B41FA5}">
                      <a16:colId xmlns:a16="http://schemas.microsoft.com/office/drawing/2014/main" val="3289097684"/>
                    </a:ext>
                  </a:extLst>
                </a:gridCol>
              </a:tblGrid>
              <a:tr h="246302">
                <a:tc>
                  <a:txBody>
                    <a:bodyPr/>
                    <a:lstStyle/>
                    <a:p>
                      <a:pPr fontAlgn="t"/>
                      <a:r>
                        <a:rPr lang="en-IN" sz="1200" b="1">
                          <a:effectLst/>
                        </a:rPr>
                        <a:t>Source Value</a:t>
                      </a:r>
                      <a:endParaRPr lang="en-IN" sz="1200">
                        <a:effectLst/>
                      </a:endParaRP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Value of the property</a:t>
                      </a: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3304421"/>
                  </a:ext>
                </a:extLst>
              </a:tr>
              <a:tr h="3017201">
                <a:tc>
                  <a:txBody>
                    <a:bodyPr/>
                    <a:lstStyle/>
                    <a:p>
                      <a:pPr fontAlgn="t"/>
                      <a:r>
                        <a:rPr lang="en-IN" sz="1200" b="1" dirty="0">
                          <a:effectLst/>
                        </a:rPr>
                        <a:t>Data Type</a:t>
                      </a:r>
                      <a:endParaRPr lang="en-IN" sz="1200" dirty="0">
                        <a:effectLst/>
                      </a:endParaRP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dirty="0">
                          <a:effectLst/>
                        </a:rPr>
                        <a:t>Valid Java data type</a:t>
                      </a:r>
                    </a:p>
                    <a:p>
                      <a:pPr fontAlgn="t"/>
                      <a:r>
                        <a:rPr lang="en-US" sz="1200" dirty="0">
                          <a:effectLst/>
                        </a:rPr>
                        <a:t>The </a:t>
                      </a:r>
                      <a:r>
                        <a:rPr lang="en-US" sz="1200" b="1" dirty="0">
                          <a:effectLst/>
                        </a:rPr>
                        <a:t>Data Type</a:t>
                      </a:r>
                      <a:r>
                        <a:rPr lang="en-US" sz="1200" dirty="0">
                          <a:effectLst/>
                        </a:rPr>
                        <a:t> column is used only for the types </a:t>
                      </a:r>
                      <a:r>
                        <a:rPr lang="en-US" sz="1200" i="1" dirty="0">
                          <a:effectLst/>
                        </a:rPr>
                        <a:t>XPath</a:t>
                      </a:r>
                      <a:r>
                        <a:rPr lang="en-US" sz="1200" dirty="0">
                          <a:effectLst/>
                        </a:rPr>
                        <a:t> and </a:t>
                      </a:r>
                      <a:r>
                        <a:rPr lang="en-US" sz="1200" i="1" dirty="0">
                          <a:effectLst/>
                        </a:rPr>
                        <a:t>Expression</a:t>
                      </a:r>
                      <a:r>
                        <a:rPr lang="en-US" sz="1200" dirty="0">
                          <a:effectLst/>
                        </a:rPr>
                        <a:t>. The data type can belong to any Java class. For example, if you are addressing a string-type element, enter </a:t>
                      </a:r>
                      <a:r>
                        <a:rPr lang="en-US" sz="1200" dirty="0" err="1">
                          <a:effectLst/>
                        </a:rPr>
                        <a:t>java.lang.String</a:t>
                      </a:r>
                      <a:r>
                        <a:rPr lang="en-US" sz="1200" dirty="0">
                          <a:effectLst/>
                        </a:rPr>
                        <a:t> as the Java data type. For more information about supported data types, see </a:t>
                      </a:r>
                      <a:r>
                        <a:rPr lang="en-US" sz="1200" u="none" strike="noStrike" dirty="0">
                          <a:solidFill>
                            <a:srgbClr val="007DB8"/>
                          </a:solidFill>
                          <a:effectLst/>
                          <a:hlinkClick r:id="rId2" tooltip="https://camel.apache.org/components/latest/languages/simple-language.html"/>
                        </a:rPr>
                        <a:t>https://camel.apache.org/components/latest/languages/simple-language.html</a:t>
                      </a:r>
                      <a:r>
                        <a:rPr lang="en-US" sz="1200" dirty="0">
                          <a:effectLst/>
                        </a:rPr>
                        <a:t>.</a:t>
                      </a:r>
                    </a:p>
                    <a:p>
                      <a:pPr fontAlgn="t"/>
                      <a:r>
                        <a:rPr lang="en-US" sz="1200" dirty="0">
                          <a:effectLst/>
                        </a:rPr>
                        <a:t>If the XPath contains a namespace prefix, specify the association between the namespace and the prefix on the Runtime Configuration tab page of the integration flow Properties view.</a:t>
                      </a:r>
                    </a:p>
                    <a:p>
                      <a:pPr fontAlgn="t"/>
                      <a:r>
                        <a:rPr lang="en-US" sz="1200" dirty="0">
                          <a:effectLst/>
                        </a:rPr>
                        <a:t>To enter an XPath, select </a:t>
                      </a:r>
                      <a:r>
                        <a:rPr lang="en-US" sz="1200" b="1" dirty="0">
                          <a:effectLst/>
                        </a:rPr>
                        <a:t>XPath</a:t>
                      </a:r>
                      <a:r>
                        <a:rPr lang="en-US" sz="1200" dirty="0">
                          <a:effectLst/>
                        </a:rPr>
                        <a:t> in the </a:t>
                      </a:r>
                      <a:r>
                        <a:rPr lang="en-US" sz="1200" b="1" dirty="0">
                          <a:effectLst/>
                        </a:rPr>
                        <a:t>Type</a:t>
                      </a:r>
                      <a:r>
                        <a:rPr lang="en-US" sz="1200" dirty="0">
                          <a:effectLst/>
                        </a:rPr>
                        <a:t> column and browse for an XPath from the lookup in the </a:t>
                      </a:r>
                      <a:r>
                        <a:rPr lang="en-US" sz="1200" b="1" dirty="0">
                          <a:effectLst/>
                        </a:rPr>
                        <a:t>Value</a:t>
                      </a:r>
                      <a:r>
                        <a:rPr lang="en-US" sz="1200" dirty="0">
                          <a:effectLst/>
                        </a:rPr>
                        <a:t> column.</a:t>
                      </a:r>
                    </a:p>
                  </a:txBody>
                  <a:tcPr marL="61576" marR="61576" marT="30788" marB="3078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12705127"/>
                  </a:ext>
                </a:extLst>
              </a:tr>
            </a:tbl>
          </a:graphicData>
        </a:graphic>
      </p:graphicFrame>
      <p:pic>
        <p:nvPicPr>
          <p:cNvPr id="60417" name="Picture 1" descr="Information published on non-SAP site">
            <a:extLst>
              <a:ext uri="{FF2B5EF4-FFF2-40B4-BE49-F238E27FC236}">
                <a16:creationId xmlns:a16="http://schemas.microsoft.com/office/drawing/2014/main" id="{E0EFD26F-99BD-4A0A-8763-536168404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300" cy="7143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C153E18-64B7-BFB9-CC48-929F4C25E958}"/>
              </a:ext>
            </a:extLst>
          </p:cNvPr>
          <p:cNvSpPr txBox="1">
            <a:spLocks/>
          </p:cNvSpPr>
          <p:nvPr/>
        </p:nvSpPr>
        <p:spPr>
          <a:xfrm>
            <a:off x="168160" y="69913"/>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Source Value</a:t>
            </a:r>
            <a:endParaRPr lang="en-IN" sz="3200" dirty="0">
              <a:latin typeface="Cooper Black" panose="0208090404030B020404" pitchFamily="18" charset="0"/>
            </a:endParaRPr>
          </a:p>
        </p:txBody>
      </p:sp>
    </p:spTree>
    <p:extLst>
      <p:ext uri="{BB962C8B-B14F-4D97-AF65-F5344CB8AC3E}">
        <p14:creationId xmlns:p14="http://schemas.microsoft.com/office/powerpoint/2010/main" val="161815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9029B1A-6C4E-4460-831C-7DA081D323AD}"/>
              </a:ext>
            </a:extLst>
          </p:cNvPr>
          <p:cNvGraphicFramePr>
            <a:graphicFrameLocks noGrp="1"/>
          </p:cNvGraphicFramePr>
          <p:nvPr>
            <p:ph idx="1"/>
          </p:nvPr>
        </p:nvGraphicFramePr>
        <p:xfrm>
          <a:off x="759936" y="1540763"/>
          <a:ext cx="7624129" cy="2061972"/>
        </p:xfrm>
        <a:graphic>
          <a:graphicData uri="http://schemas.openxmlformats.org/drawingml/2006/table">
            <a:tbl>
              <a:tblPr/>
              <a:tblGrid>
                <a:gridCol w="3279458">
                  <a:extLst>
                    <a:ext uri="{9D8B030D-6E8A-4147-A177-3AD203B41FA5}">
                      <a16:colId xmlns:a16="http://schemas.microsoft.com/office/drawing/2014/main" val="1305027184"/>
                    </a:ext>
                  </a:extLst>
                </a:gridCol>
                <a:gridCol w="4344671">
                  <a:extLst>
                    <a:ext uri="{9D8B030D-6E8A-4147-A177-3AD203B41FA5}">
                      <a16:colId xmlns:a16="http://schemas.microsoft.com/office/drawing/2014/main" val="3582841944"/>
                    </a:ext>
                  </a:extLst>
                </a:gridCol>
              </a:tblGrid>
              <a:tr h="2061972">
                <a:tc>
                  <a:txBody>
                    <a:bodyPr/>
                    <a:lstStyle/>
                    <a:p>
                      <a:pPr algn="l" fontAlgn="t">
                        <a:spcBef>
                          <a:spcPts val="0"/>
                        </a:spcBef>
                        <a:spcAft>
                          <a:spcPts val="0"/>
                        </a:spcAft>
                      </a:pPr>
                      <a:r>
                        <a:rPr lang="en-US" sz="2500" b="1" i="0" u="none" strike="noStrike">
                          <a:effectLst/>
                          <a:latin typeface="Arial" panose="020B0604020202020204" pitchFamily="34" charset="0"/>
                        </a:rPr>
                        <a:t>Default Value</a:t>
                      </a:r>
                      <a:endParaRPr lang="en-US" sz="2500" b="0" i="0" u="none" strike="noStrike">
                        <a:effectLst/>
                        <a:latin typeface="Arial" panose="020B0604020202020204" pitchFamily="34" charset="0"/>
                      </a:endParaRPr>
                    </a:p>
                    <a:p>
                      <a:pPr algn="l" fontAlgn="t">
                        <a:spcBef>
                          <a:spcPts val="0"/>
                        </a:spcBef>
                        <a:spcAft>
                          <a:spcPts val="0"/>
                        </a:spcAft>
                      </a:pPr>
                      <a:r>
                        <a:rPr lang="en-US" sz="2500" b="0" i="0" u="none" strike="noStrike">
                          <a:effectLst/>
                          <a:latin typeface="Arial" panose="020B0604020202020204" pitchFamily="34" charset="0"/>
                        </a:rPr>
                        <a:t>(Only relevant if you have selected </a:t>
                      </a:r>
                      <a:r>
                        <a:rPr lang="en-US" sz="2500" b="1" i="0" u="none" strike="noStrike">
                          <a:effectLst/>
                          <a:latin typeface="Arial" panose="020B0604020202020204" pitchFamily="34" charset="0"/>
                        </a:rPr>
                        <a:t>Local Variable</a:t>
                      </a:r>
                      <a:r>
                        <a:rPr lang="en-US" sz="2500" b="0" i="0" u="none" strike="noStrike">
                          <a:effectLst/>
                          <a:latin typeface="Arial" panose="020B0604020202020204" pitchFamily="34" charset="0"/>
                        </a:rPr>
                        <a:t> or </a:t>
                      </a:r>
                      <a:r>
                        <a:rPr lang="en-US" sz="2500" b="1" i="0" u="none" strike="noStrike">
                          <a:effectLst/>
                          <a:latin typeface="Arial" panose="020B0604020202020204" pitchFamily="34" charset="0"/>
                        </a:rPr>
                        <a:t>Global Variable</a:t>
                      </a:r>
                      <a:r>
                        <a:rPr lang="en-US" sz="2500" b="0" i="0" u="none" strike="noStrike">
                          <a:effectLst/>
                          <a:latin typeface="Arial" panose="020B0604020202020204" pitchFamily="34" charset="0"/>
                        </a:rPr>
                        <a:t> as </a:t>
                      </a:r>
                      <a:r>
                        <a:rPr lang="en-US" sz="2500" b="1" i="0" u="none" strike="noStrike">
                          <a:effectLst/>
                          <a:latin typeface="Arial" panose="020B0604020202020204" pitchFamily="34" charset="0"/>
                        </a:rPr>
                        <a:t>Type</a:t>
                      </a:r>
                      <a:r>
                        <a:rPr lang="en-US" sz="2500" b="0" i="0" u="none" strike="noStrike">
                          <a:effectLst/>
                          <a:latin typeface="Arial" panose="020B0604020202020204" pitchFamily="34" charset="0"/>
                        </a:rPr>
                        <a:t>)</a:t>
                      </a:r>
                    </a:p>
                  </a:txBody>
                  <a:tcPr marL="125730" marR="125730" marT="62865" marB="6286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2500" b="0" i="0" u="none" strike="noStrike" dirty="0">
                          <a:effectLst/>
                          <a:latin typeface="Arial" panose="020B0604020202020204" pitchFamily="34" charset="0"/>
                        </a:rPr>
                        <a:t>If you have selected </a:t>
                      </a:r>
                      <a:r>
                        <a:rPr lang="en-US" sz="2500" b="1" i="0" u="none" strike="noStrike" dirty="0">
                          <a:effectLst/>
                          <a:latin typeface="Arial" panose="020B0604020202020204" pitchFamily="34" charset="0"/>
                        </a:rPr>
                        <a:t>Local Variable</a:t>
                      </a:r>
                      <a:r>
                        <a:rPr lang="en-US" sz="2500" b="0" i="0" u="none" strike="noStrike" dirty="0">
                          <a:effectLst/>
                          <a:latin typeface="Arial" panose="020B0604020202020204" pitchFamily="34" charset="0"/>
                        </a:rPr>
                        <a:t> or </a:t>
                      </a:r>
                      <a:r>
                        <a:rPr lang="en-US" sz="2500" b="1" i="0" u="none" strike="noStrike" dirty="0">
                          <a:effectLst/>
                          <a:latin typeface="Arial" panose="020B0604020202020204" pitchFamily="34" charset="0"/>
                        </a:rPr>
                        <a:t>Global Variable</a:t>
                      </a:r>
                      <a:r>
                        <a:rPr lang="en-US" sz="2500" b="0" i="0" u="none" strike="noStrike" dirty="0">
                          <a:effectLst/>
                          <a:latin typeface="Arial" panose="020B0604020202020204" pitchFamily="34" charset="0"/>
                        </a:rPr>
                        <a:t> as </a:t>
                      </a:r>
                      <a:r>
                        <a:rPr lang="en-US" sz="2500" b="1" i="0" u="none" strike="noStrike" dirty="0">
                          <a:effectLst/>
                          <a:latin typeface="Arial" panose="020B0604020202020204" pitchFamily="34" charset="0"/>
                        </a:rPr>
                        <a:t>Type</a:t>
                      </a:r>
                      <a:r>
                        <a:rPr lang="en-US" sz="2500" b="0" i="0" u="none" strike="noStrike" dirty="0">
                          <a:effectLst/>
                          <a:latin typeface="Arial" panose="020B0604020202020204" pitchFamily="34" charset="0"/>
                        </a:rPr>
                        <a:t>, the value specified as </a:t>
                      </a:r>
                      <a:r>
                        <a:rPr lang="en-US" sz="2500" b="1" i="0" u="none" strike="noStrike" dirty="0">
                          <a:effectLst/>
                          <a:latin typeface="Arial" panose="020B0604020202020204" pitchFamily="34" charset="0"/>
                        </a:rPr>
                        <a:t>Default</a:t>
                      </a:r>
                      <a:r>
                        <a:rPr lang="en-US" sz="2500" b="0" i="0" u="none" strike="noStrike" dirty="0">
                          <a:effectLst/>
                          <a:latin typeface="Arial" panose="020B0604020202020204" pitchFamily="34" charset="0"/>
                        </a:rPr>
                        <a:t> will be assigned to the header </a:t>
                      </a:r>
                    </a:p>
                  </a:txBody>
                  <a:tcPr marL="125730" marR="125730" marT="62865" marB="6286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69200066"/>
                  </a:ext>
                </a:extLst>
              </a:tr>
            </a:tbl>
          </a:graphicData>
        </a:graphic>
      </p:graphicFrame>
      <p:sp>
        <p:nvSpPr>
          <p:cNvPr id="2" name="Title 1">
            <a:extLst>
              <a:ext uri="{FF2B5EF4-FFF2-40B4-BE49-F238E27FC236}">
                <a16:creationId xmlns:a16="http://schemas.microsoft.com/office/drawing/2014/main" id="{D9E72339-2FD1-8001-A5C2-A6272C0AA4D9}"/>
              </a:ext>
            </a:extLst>
          </p:cNvPr>
          <p:cNvSpPr txBox="1">
            <a:spLocks/>
          </p:cNvSpPr>
          <p:nvPr/>
        </p:nvSpPr>
        <p:spPr>
          <a:xfrm>
            <a:off x="168160" y="69913"/>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Source Value</a:t>
            </a:r>
            <a:endParaRPr lang="en-IN" sz="3200" dirty="0">
              <a:latin typeface="Cooper Black" panose="0208090404030B020404" pitchFamily="18" charset="0"/>
            </a:endParaRPr>
          </a:p>
        </p:txBody>
      </p:sp>
    </p:spTree>
    <p:extLst>
      <p:ext uri="{BB962C8B-B14F-4D97-AF65-F5344CB8AC3E}">
        <p14:creationId xmlns:p14="http://schemas.microsoft.com/office/powerpoint/2010/main" val="211857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95D82F6-B5A5-4AA8-8B1E-29939E1576FE}"/>
              </a:ext>
            </a:extLst>
          </p:cNvPr>
          <p:cNvGraphicFramePr>
            <a:graphicFrameLocks noGrp="1"/>
          </p:cNvGraphicFramePr>
          <p:nvPr>
            <p:ph idx="1"/>
            <p:extLst>
              <p:ext uri="{D42A27DB-BD31-4B8C-83A1-F6EECF244321}">
                <p14:modId xmlns:p14="http://schemas.microsoft.com/office/powerpoint/2010/main" val="1421033990"/>
              </p:ext>
            </p:extLst>
          </p:nvPr>
        </p:nvGraphicFramePr>
        <p:xfrm>
          <a:off x="419947" y="1920382"/>
          <a:ext cx="8155567" cy="3021749"/>
        </p:xfrm>
        <a:graphic>
          <a:graphicData uri="http://schemas.openxmlformats.org/drawingml/2006/table">
            <a:tbl>
              <a:tblPr/>
              <a:tblGrid>
                <a:gridCol w="1935004">
                  <a:extLst>
                    <a:ext uri="{9D8B030D-6E8A-4147-A177-3AD203B41FA5}">
                      <a16:colId xmlns:a16="http://schemas.microsoft.com/office/drawing/2014/main" val="1876242051"/>
                    </a:ext>
                  </a:extLst>
                </a:gridCol>
                <a:gridCol w="6220563">
                  <a:extLst>
                    <a:ext uri="{9D8B030D-6E8A-4147-A177-3AD203B41FA5}">
                      <a16:colId xmlns:a16="http://schemas.microsoft.com/office/drawing/2014/main" val="2282522570"/>
                    </a:ext>
                  </a:extLst>
                </a:gridCol>
              </a:tblGrid>
              <a:tr h="363672">
                <a:tc>
                  <a:txBody>
                    <a:bodyPr/>
                    <a:lstStyle/>
                    <a:p>
                      <a:pPr algn="l" fontAlgn="b">
                        <a:spcBef>
                          <a:spcPts val="0"/>
                        </a:spcBef>
                        <a:spcAft>
                          <a:spcPts val="0"/>
                        </a:spcAft>
                      </a:pPr>
                      <a:r>
                        <a:rPr lang="en-IN" sz="1600" b="0" i="0" u="none" strike="noStrike">
                          <a:effectLst/>
                          <a:latin typeface="Arial" panose="020B0604020202020204" pitchFamily="34" charset="0"/>
                        </a:rPr>
                        <a:t>Attribute</a:t>
                      </a:r>
                    </a:p>
                  </a:txBody>
                  <a:tcPr marL="29468" marR="29468" marT="29468" marB="29468"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b">
                        <a:spcBef>
                          <a:spcPts val="0"/>
                        </a:spcBef>
                        <a:spcAft>
                          <a:spcPts val="0"/>
                        </a:spcAft>
                      </a:pPr>
                      <a:r>
                        <a:rPr lang="en-IN" sz="1600" b="0" i="0" u="none" strike="noStrike">
                          <a:effectLst/>
                          <a:latin typeface="Arial" panose="020B0604020202020204" pitchFamily="34" charset="0"/>
                        </a:rPr>
                        <a:t>Description</a:t>
                      </a:r>
                    </a:p>
                  </a:txBody>
                  <a:tcPr marL="29468" marR="29468" marT="29468" marB="29468"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94441731"/>
                  </a:ext>
                </a:extLst>
              </a:tr>
              <a:tr h="1466948">
                <a:tc>
                  <a:txBody>
                    <a:bodyPr/>
                    <a:lstStyle/>
                    <a:p>
                      <a:pPr algn="l" fontAlgn="t">
                        <a:spcBef>
                          <a:spcPts val="0"/>
                        </a:spcBef>
                        <a:spcAft>
                          <a:spcPts val="0"/>
                        </a:spcAft>
                      </a:pPr>
                      <a:r>
                        <a:rPr lang="en-IN" sz="1600" b="0" i="0" u="none" strike="noStrike" dirty="0">
                          <a:effectLst/>
                          <a:latin typeface="Arial" panose="020B0604020202020204" pitchFamily="34" charset="0"/>
                        </a:rPr>
                        <a:t>Type</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a:effectLst/>
                          <a:latin typeface="Arial" panose="020B0604020202020204" pitchFamily="34" charset="0"/>
                        </a:rPr>
                        <a:t>The default value is </a:t>
                      </a:r>
                      <a:r>
                        <a:rPr lang="en-US" sz="1600" b="1" i="0" u="none" strike="noStrike">
                          <a:effectLst/>
                          <a:latin typeface="Arial" panose="020B0604020202020204" pitchFamily="34" charset="0"/>
                        </a:rPr>
                        <a:t>Expression</a:t>
                      </a:r>
                      <a:r>
                        <a:rPr lang="en-US" sz="1600" b="0" i="0" u="none" strike="noStrike">
                          <a:effectLst/>
                          <a:latin typeface="Arial" panose="020B0604020202020204" pitchFamily="34" charset="0"/>
                        </a:rPr>
                        <a:t>. If the payload contains expressions within it, then set the type as </a:t>
                      </a:r>
                      <a:r>
                        <a:rPr lang="en-US" sz="1600" b="1" i="0" u="none" strike="noStrike">
                          <a:effectLst/>
                          <a:latin typeface="Arial" panose="020B0604020202020204" pitchFamily="34" charset="0"/>
                        </a:rPr>
                        <a:t>Expression</a:t>
                      </a:r>
                      <a:r>
                        <a:rPr lang="en-US" sz="1600" b="0" i="0" u="none" strike="noStrike">
                          <a:effectLst/>
                          <a:latin typeface="Arial" panose="020B0604020202020204" pitchFamily="34" charset="0"/>
                        </a:rPr>
                        <a:t>; if the payload is huge and it has no expressions within it, then it is recommended to use the type </a:t>
                      </a:r>
                      <a:r>
                        <a:rPr lang="en-US" sz="1600" b="1" i="0" u="none" strike="noStrike">
                          <a:effectLst/>
                          <a:latin typeface="Arial" panose="020B0604020202020204" pitchFamily="34" charset="0"/>
                        </a:rPr>
                        <a:t>Constant</a:t>
                      </a:r>
                      <a:r>
                        <a:rPr lang="en-US" sz="1600" b="0" i="0" u="none" strike="noStrike">
                          <a:effectLst/>
                          <a:latin typeface="Arial" panose="020B0604020202020204" pitchFamily="34" charset="0"/>
                        </a:rPr>
                        <a:t>.</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02779740"/>
                  </a:ext>
                </a:extLst>
              </a:tr>
              <a:tr h="1191129">
                <a:tc>
                  <a:txBody>
                    <a:bodyPr/>
                    <a:lstStyle/>
                    <a:p>
                      <a:pPr algn="l" fontAlgn="t">
                        <a:spcBef>
                          <a:spcPts val="0"/>
                        </a:spcBef>
                        <a:spcAft>
                          <a:spcPts val="0"/>
                        </a:spcAft>
                      </a:pPr>
                      <a:r>
                        <a:rPr lang="en-IN" sz="1600" b="0" i="0" u="none" strike="noStrike">
                          <a:effectLst/>
                          <a:latin typeface="Arial" panose="020B0604020202020204" pitchFamily="34" charset="0"/>
                        </a:rPr>
                        <a:t>Body</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600" b="0" i="0" u="none" strike="noStrike" dirty="0">
                          <a:effectLst/>
                          <a:latin typeface="Arial" panose="020B0604020202020204" pitchFamily="34" charset="0"/>
                        </a:rPr>
                        <a:t>Enter the content expected in the outgoing </a:t>
                      </a:r>
                      <a:r>
                        <a:rPr lang="en-US" sz="1600" b="0" i="0" u="none" strike="noStrike" dirty="0" err="1">
                          <a:effectLst/>
                          <a:latin typeface="Arial" panose="020B0604020202020204" pitchFamily="34" charset="0"/>
                        </a:rPr>
                        <a:t>message.</a:t>
                      </a:r>
                      <a:r>
                        <a:rPr lang="en-US" sz="1600" b="1" i="0" u="none" strike="noStrike" dirty="0" err="1">
                          <a:effectLst/>
                          <a:latin typeface="Arial" panose="020B0604020202020204" pitchFamily="34" charset="0"/>
                        </a:rPr>
                        <a:t>Remember</a:t>
                      </a:r>
                      <a:endParaRPr lang="en-US" sz="1600" b="0" i="0" u="none" strike="noStrike" dirty="0">
                        <a:effectLst/>
                        <a:latin typeface="Arial" panose="020B0604020202020204" pitchFamily="34" charset="0"/>
                      </a:endParaRPr>
                    </a:p>
                    <a:p>
                      <a:pPr algn="l" fontAlgn="t">
                        <a:spcBef>
                          <a:spcPts val="0"/>
                        </a:spcBef>
                        <a:spcAft>
                          <a:spcPts val="0"/>
                        </a:spcAft>
                      </a:pPr>
                      <a:r>
                        <a:rPr lang="en-US" sz="1600" b="0" i="0" u="none" strike="noStrike" dirty="0">
                          <a:effectLst/>
                          <a:latin typeface="Arial" panose="020B0604020202020204" pitchFamily="34" charset="0"/>
                        </a:rPr>
                        <a:t>Ensure that you set a placeholder for the existing header information.</a:t>
                      </a:r>
                    </a:p>
                  </a:txBody>
                  <a:tcPr marL="29468" marR="29468" marT="29468" marB="2946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6204168"/>
                  </a:ext>
                </a:extLst>
              </a:tr>
            </a:tbl>
          </a:graphicData>
        </a:graphic>
      </p:graphicFrame>
      <p:sp>
        <p:nvSpPr>
          <p:cNvPr id="7" name="Rectangle 2">
            <a:extLst>
              <a:ext uri="{FF2B5EF4-FFF2-40B4-BE49-F238E27FC236}">
                <a16:creationId xmlns:a16="http://schemas.microsoft.com/office/drawing/2014/main" id="{6223D8B8-C782-49B5-8CA7-341A10FA8B34}"/>
              </a:ext>
            </a:extLst>
          </p:cNvPr>
          <p:cNvSpPr>
            <a:spLocks noChangeArrowheads="1"/>
          </p:cNvSpPr>
          <p:nvPr/>
        </p:nvSpPr>
        <p:spPr bwMode="auto">
          <a:xfrm>
            <a:off x="-85884" y="-570294"/>
            <a:ext cx="12427248" cy="21980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spcAft>
                <a:spcPts val="450"/>
              </a:spcAft>
            </a:pPr>
            <a:endParaRPr lang="en-US" altLang="en-US" sz="1350"/>
          </a:p>
          <a:p>
            <a:pPr defTabSz="685800">
              <a:spcAft>
                <a:spcPts val="450"/>
              </a:spcAft>
              <a:buFontTx/>
              <a:buAutoNum type="arabicPeriod"/>
            </a:pPr>
            <a:r>
              <a:rPr lang="en-US" altLang="en-US" sz="1350"/>
              <a:t>Go to the </a:t>
            </a:r>
            <a:r>
              <a:rPr lang="en-US" altLang="en-US" sz="1350" b="1"/>
              <a:t>Message Body</a:t>
            </a:r>
            <a:r>
              <a:rPr lang="en-US" altLang="en-US" sz="1350"/>
              <a:t> tab, and define the fields as shown below.</a:t>
            </a:r>
          </a:p>
          <a:p>
            <a:pPr defTabSz="685800">
              <a:spcAft>
                <a:spcPts val="450"/>
              </a:spcAft>
              <a:buFontTx/>
              <a:buAutoNum type="arabicPeriod" startAt="2"/>
            </a:pPr>
            <a:r>
              <a:rPr lang="en-US" altLang="en-US" sz="1350"/>
              <a:t>Save or deploy the changes.</a:t>
            </a:r>
          </a:p>
          <a:p>
            <a:pPr defTabSz="685800">
              <a:spcAft>
                <a:spcPts val="450"/>
              </a:spcAft>
            </a:pPr>
            <a:r>
              <a:rPr lang="en-US" altLang="en-US" sz="900" b="1"/>
              <a:t>Note</a:t>
            </a:r>
            <a:endParaRPr lang="en-US" altLang="en-US" sz="600"/>
          </a:p>
          <a:p>
            <a:pPr marL="342900" lvl="1" defTabSz="685800">
              <a:spcAft>
                <a:spcPts val="450"/>
              </a:spcAft>
              <a:buFontTx/>
              <a:buChar char="•"/>
            </a:pPr>
            <a:r>
              <a:rPr lang="en-US" altLang="en-US" sz="1350"/>
              <a:t>If you add a Content Modifier step without a header, body, and property, you cannot trace the element.</a:t>
            </a:r>
          </a:p>
          <a:p>
            <a:pPr marL="342900" lvl="1" defTabSz="685800">
              <a:spcAft>
                <a:spcPts val="450"/>
              </a:spcAft>
              <a:buFontTx/>
              <a:buChar char="•"/>
            </a:pPr>
            <a:r>
              <a:rPr lang="en-US" altLang="en-US" sz="1350"/>
              <a:t>The </a:t>
            </a:r>
            <a:r>
              <a:rPr lang="en-US" altLang="en-US" sz="1350" b="1"/>
              <a:t>Data Type</a:t>
            </a:r>
            <a:r>
              <a:rPr lang="en-US" altLang="en-US" sz="1350"/>
              <a:t> column is used for the XPath type. The data type can belong to any Java class. An example of a data type for an XPath is </a:t>
            </a:r>
            <a:r>
              <a:rPr lang="en-US" altLang="en-US" sz="1350" b="1" i="1"/>
              <a:t>java.lang.String</a:t>
            </a:r>
            <a:r>
              <a:rPr lang="en-US" altLang="en-US" sz="1350"/>
              <a:t>.</a:t>
            </a:r>
          </a:p>
          <a:p>
            <a:pPr defTabSz="685800">
              <a:spcAft>
                <a:spcPts val="450"/>
              </a:spcAft>
            </a:pPr>
            <a:r>
              <a:rPr lang="en-US" altLang="en-US" sz="1575" b="1">
                <a:solidFill>
                  <a:srgbClr val="333333"/>
                </a:solidFill>
                <a:latin typeface="72"/>
              </a:rPr>
              <a:t>Example</a:t>
            </a:r>
          </a:p>
          <a:p>
            <a:pPr defTabSz="685800">
              <a:spcAft>
                <a:spcPts val="450"/>
              </a:spcAft>
            </a:pPr>
            <a:r>
              <a:rPr lang="en-US" altLang="en-US" sz="900">
                <a:solidFill>
                  <a:srgbClr val="333333"/>
                </a:solidFill>
                <a:latin typeface="72"/>
              </a:rPr>
              <a:t>Let us assume that the incoming message contains the following information content:</a:t>
            </a:r>
          </a:p>
          <a:p>
            <a:pPr defTabSz="685800">
              <a:spcAft>
                <a:spcPts val="450"/>
              </a:spcAft>
            </a:pP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&lt;productId&gt;</a:t>
            </a:r>
            <a:r>
              <a:rPr lang="en-US" altLang="en-US" sz="825">
                <a:solidFill>
                  <a:srgbClr val="000000"/>
                </a:solidFill>
                <a:latin typeface="Monaco"/>
              </a:rPr>
              <a:t>HT-1051</a:t>
            </a:r>
            <a:r>
              <a:rPr lang="en-US" altLang="en-US" sz="825">
                <a:solidFill>
                  <a:srgbClr val="000088"/>
                </a:solidFill>
                <a:latin typeface="Monaco"/>
              </a:rPr>
              <a:t>&lt;/productId&gt;</a:t>
            </a:r>
            <a:r>
              <a:rPr lang="en-US" altLang="en-US" sz="825">
                <a:solidFill>
                  <a:srgbClr val="000000"/>
                </a:solidFill>
                <a:latin typeface="Monaco"/>
              </a:rPr>
              <a:t> </a:t>
            </a:r>
            <a:r>
              <a:rPr lang="en-US" altLang="en-US" sz="825">
                <a:solidFill>
                  <a:srgbClr val="000088"/>
                </a:solidFill>
                <a:latin typeface="Monaco"/>
              </a:rPr>
              <a:t>&lt;productName&gt;</a:t>
            </a:r>
            <a:r>
              <a:rPr lang="en-US" altLang="en-US" sz="825">
                <a:solidFill>
                  <a:srgbClr val="000000"/>
                </a:solidFill>
                <a:latin typeface="Monaco"/>
              </a:rPr>
              <a:t>Deskjet Mobile</a:t>
            </a:r>
            <a:r>
              <a:rPr lang="en-US" altLang="en-US" sz="825">
                <a:solidFill>
                  <a:srgbClr val="000088"/>
                </a:solidFill>
                <a:latin typeface="Monaco"/>
              </a:rPr>
              <a:t>&lt;/productName&gt;</a:t>
            </a:r>
            <a:r>
              <a:rPr lang="en-US" altLang="en-US" sz="825">
                <a:solidFill>
                  <a:srgbClr val="000000"/>
                </a:solidFill>
                <a:latin typeface="Monaco"/>
              </a:rPr>
              <a:t> </a:t>
            </a:r>
            <a:r>
              <a:rPr lang="en-US" altLang="en-US" sz="825">
                <a:solidFill>
                  <a:srgbClr val="000088"/>
                </a:solidFill>
                <a:latin typeface="Monaco"/>
              </a:rPr>
              <a:t>&lt;/product&gt;</a:t>
            </a:r>
            <a:endParaRPr lang="en-US" altLang="en-US" sz="1350"/>
          </a:p>
        </p:txBody>
      </p:sp>
    </p:spTree>
    <p:extLst>
      <p:ext uri="{BB962C8B-B14F-4D97-AF65-F5344CB8AC3E}">
        <p14:creationId xmlns:p14="http://schemas.microsoft.com/office/powerpoint/2010/main" val="44667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127E05-4EF5-46E0-8D11-8BB7ACED400A}"/>
              </a:ext>
            </a:extLst>
          </p:cNvPr>
          <p:cNvGraphicFramePr>
            <a:graphicFrameLocks noGrp="1"/>
          </p:cNvGraphicFramePr>
          <p:nvPr>
            <p:ph idx="1"/>
            <p:extLst>
              <p:ext uri="{D42A27DB-BD31-4B8C-83A1-F6EECF244321}">
                <p14:modId xmlns:p14="http://schemas.microsoft.com/office/powerpoint/2010/main" val="1881845787"/>
              </p:ext>
            </p:extLst>
          </p:nvPr>
        </p:nvGraphicFramePr>
        <p:xfrm>
          <a:off x="3111788" y="1206540"/>
          <a:ext cx="4510640" cy="2493597"/>
        </p:xfrm>
        <a:graphic>
          <a:graphicData uri="http://schemas.openxmlformats.org/drawingml/2006/table">
            <a:tbl>
              <a:tblPr/>
              <a:tblGrid>
                <a:gridCol w="1507241">
                  <a:extLst>
                    <a:ext uri="{9D8B030D-6E8A-4147-A177-3AD203B41FA5}">
                      <a16:colId xmlns:a16="http://schemas.microsoft.com/office/drawing/2014/main" val="4190658755"/>
                    </a:ext>
                  </a:extLst>
                </a:gridCol>
                <a:gridCol w="3003399">
                  <a:extLst>
                    <a:ext uri="{9D8B030D-6E8A-4147-A177-3AD203B41FA5}">
                      <a16:colId xmlns:a16="http://schemas.microsoft.com/office/drawing/2014/main" val="663950332"/>
                    </a:ext>
                  </a:extLst>
                </a:gridCol>
              </a:tblGrid>
              <a:tr h="438873">
                <a:tc>
                  <a:txBody>
                    <a:bodyPr/>
                    <a:lstStyle/>
                    <a:p>
                      <a:pPr algn="l" fontAlgn="t">
                        <a:spcBef>
                          <a:spcPts val="0"/>
                        </a:spcBef>
                        <a:spcAft>
                          <a:spcPts val="0"/>
                        </a:spcAft>
                      </a:pPr>
                      <a:r>
                        <a:rPr lang="en-IN" sz="2000" b="0" i="0" u="none" strike="noStrike">
                          <a:effectLst/>
                          <a:latin typeface="Arial" panose="020B0604020202020204" pitchFamily="34" charset="0"/>
                        </a:rPr>
                        <a:t>Parameter</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Value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1015022"/>
                  </a:ext>
                </a:extLst>
              </a:tr>
              <a:tr h="438873">
                <a:tc>
                  <a:txBody>
                    <a:bodyPr/>
                    <a:lstStyle/>
                    <a:p>
                      <a:pPr algn="l" fontAlgn="t">
                        <a:spcBef>
                          <a:spcPts val="0"/>
                        </a:spcBef>
                        <a:spcAft>
                          <a:spcPts val="0"/>
                        </a:spcAft>
                      </a:pPr>
                      <a:r>
                        <a:rPr lang="en-IN" sz="2000" b="0" i="0" u="none" strike="noStrike" dirty="0">
                          <a:effectLst/>
                          <a:latin typeface="Arial" panose="020B0604020202020204" pitchFamily="34" charset="0"/>
                        </a:rPr>
                        <a:t>Name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timestamp</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7164565"/>
                  </a:ext>
                </a:extLst>
              </a:tr>
              <a:tr h="438873">
                <a:tc>
                  <a:txBody>
                    <a:bodyPr/>
                    <a:lstStyle/>
                    <a:p>
                      <a:pPr algn="l" fontAlgn="t">
                        <a:spcBef>
                          <a:spcPts val="0"/>
                        </a:spcBef>
                        <a:spcAft>
                          <a:spcPts val="0"/>
                        </a:spcAft>
                      </a:pPr>
                      <a:r>
                        <a:rPr lang="en-IN" sz="2000" b="0" i="0" u="none" strike="noStrike">
                          <a:effectLst/>
                          <a:latin typeface="Arial" panose="020B0604020202020204" pitchFamily="34" charset="0"/>
                        </a:rPr>
                        <a:t>Type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Expression</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20439583"/>
                  </a:ext>
                </a:extLst>
              </a:tr>
              <a:tr h="438873">
                <a:tc>
                  <a:txBody>
                    <a:bodyPr/>
                    <a:lstStyle/>
                    <a:p>
                      <a:pPr algn="l" fontAlgn="t">
                        <a:spcBef>
                          <a:spcPts val="0"/>
                        </a:spcBef>
                        <a:spcAft>
                          <a:spcPts val="0"/>
                        </a:spcAft>
                      </a:pPr>
                      <a:r>
                        <a:rPr lang="en-IN" sz="2000" b="0" i="0" u="none" strike="noStrike">
                          <a:effectLst/>
                          <a:latin typeface="Arial" panose="020B0604020202020204" pitchFamily="34" charset="0"/>
                        </a:rPr>
                        <a:t>Data Type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a:effectLst/>
                          <a:latin typeface="Arial" panose="020B0604020202020204" pitchFamily="34" charset="0"/>
                        </a:rPr>
                        <a:t>java.lang.String</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37142432"/>
                  </a:ext>
                </a:extLst>
              </a:tr>
              <a:tr h="738105">
                <a:tc>
                  <a:txBody>
                    <a:bodyPr/>
                    <a:lstStyle/>
                    <a:p>
                      <a:pPr algn="l" fontAlgn="t">
                        <a:spcBef>
                          <a:spcPts val="0"/>
                        </a:spcBef>
                        <a:spcAft>
                          <a:spcPts val="0"/>
                        </a:spcAft>
                      </a:pPr>
                      <a:r>
                        <a:rPr lang="en-IN" sz="2000" b="0" i="0" u="none" strike="noStrike">
                          <a:effectLst/>
                          <a:latin typeface="Arial" panose="020B0604020202020204" pitchFamily="34" charset="0"/>
                        </a:rPr>
                        <a:t>Value</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2000" b="0" i="0" u="none" strike="noStrike" dirty="0">
                          <a:effectLst/>
                          <a:latin typeface="Arial" panose="020B0604020202020204" pitchFamily="34" charset="0"/>
                        </a:rPr>
                        <a:t>${</a:t>
                      </a:r>
                      <a:r>
                        <a:rPr lang="en-IN" sz="2000" b="0" i="0" u="none" strike="noStrike" dirty="0" err="1">
                          <a:effectLst/>
                          <a:latin typeface="Arial" panose="020B0604020202020204" pitchFamily="34" charset="0"/>
                        </a:rPr>
                        <a:t>date:now:yyyy-MM-dd</a:t>
                      </a:r>
                      <a:r>
                        <a:rPr lang="en-IN" sz="2000" b="0" i="0" u="none" strike="noStrike" dirty="0">
                          <a:effectLst/>
                          <a:latin typeface="Arial" panose="020B0604020202020204" pitchFamily="34" charset="0"/>
                        </a:rPr>
                        <a:t> </a:t>
                      </a:r>
                      <a:r>
                        <a:rPr lang="en-IN" sz="2000" b="0" i="0" u="none" strike="noStrike" dirty="0" err="1">
                          <a:effectLst/>
                          <a:latin typeface="Arial" panose="020B0604020202020204" pitchFamily="34" charset="0"/>
                        </a:rPr>
                        <a:t>HH:mm:ss</a:t>
                      </a:r>
                      <a:r>
                        <a:rPr lang="en-IN" sz="2000" b="0" i="0" u="none" strike="noStrike" dirty="0">
                          <a:effectLst/>
                          <a:latin typeface="Arial" panose="020B0604020202020204" pitchFamily="34" charset="0"/>
                        </a:rPr>
                        <a:t>}</a:t>
                      </a:r>
                    </a:p>
                  </a:txBody>
                  <a:tcPr marL="99744" marR="99744" marT="49872" marB="4987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16571388"/>
                  </a:ext>
                </a:extLst>
              </a:tr>
            </a:tbl>
          </a:graphicData>
        </a:graphic>
      </p:graphicFrame>
      <p:sp>
        <p:nvSpPr>
          <p:cNvPr id="5" name="Rectangle 1">
            <a:extLst>
              <a:ext uri="{FF2B5EF4-FFF2-40B4-BE49-F238E27FC236}">
                <a16:creationId xmlns:a16="http://schemas.microsoft.com/office/drawing/2014/main" id="{F2FC11DA-DDED-48FE-992B-022080E7E71B}"/>
              </a:ext>
            </a:extLst>
          </p:cNvPr>
          <p:cNvSpPr>
            <a:spLocks noChangeArrowheads="1"/>
          </p:cNvSpPr>
          <p:nvPr/>
        </p:nvSpPr>
        <p:spPr bwMode="auto">
          <a:xfrm>
            <a:off x="573788" y="1714500"/>
            <a:ext cx="2538000" cy="28836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fontScale="925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message contains information about an individual product from a product catalog.</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use case is that this message is to be enriched with the actual system time (as order time) and transferred into an order message.</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In a first content modifier, specify the following settings in the </a:t>
            </a:r>
            <a:r>
              <a:rPr lang="en-US" altLang="en-US" sz="975" b="1">
                <a:solidFill>
                  <a:schemeClr val="bg1">
                    <a:alpha val="60000"/>
                  </a:schemeClr>
                </a:solidFill>
                <a:latin typeface="+mn-lt"/>
              </a:rPr>
              <a:t>Exchange Property</a:t>
            </a:r>
            <a:r>
              <a:rPr lang="en-US" altLang="en-US" sz="975">
                <a:solidFill>
                  <a:schemeClr val="bg1">
                    <a:alpha val="60000"/>
                  </a:schemeClr>
                </a:solidFill>
                <a:latin typeface="+mn-lt"/>
              </a:rPr>
              <a:t> tab:</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Using the expression ${date:now:yyyy-MM-dd HH:mm:ss}, at runtime the actual system time is retrieved from the system.</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The content modifier stores the time value in the timestamp property.</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In a 2nd content modifier, enter the following expression in the </a:t>
            </a:r>
            <a:r>
              <a:rPr lang="en-US" altLang="en-US" sz="975" b="1">
                <a:solidFill>
                  <a:schemeClr val="bg1">
                    <a:alpha val="60000"/>
                  </a:schemeClr>
                </a:solidFill>
                <a:latin typeface="+mn-lt"/>
              </a:rPr>
              <a:t>Message Body</a:t>
            </a:r>
            <a:r>
              <a:rPr lang="en-US" altLang="en-US" sz="975">
                <a:solidFill>
                  <a:schemeClr val="bg1">
                    <a:alpha val="60000"/>
                  </a:schemeClr>
                </a:solidFill>
                <a:latin typeface="+mn-lt"/>
              </a:rPr>
              <a:t> tab:</a:t>
            </a:r>
          </a:p>
          <a:p>
            <a:pPr indent="-171450" eaLnBrk="1" hangingPunct="1">
              <a:lnSpc>
                <a:spcPct val="90000"/>
              </a:lnSpc>
              <a:spcAft>
                <a:spcPts val="450"/>
              </a:spcAft>
              <a:buFont typeface="Arial" panose="020B0604020202020204" pitchFamily="34" charset="0"/>
              <a:buChar char="•"/>
            </a:pPr>
            <a:r>
              <a:rPr lang="en-US" altLang="en-US" sz="975">
                <a:solidFill>
                  <a:schemeClr val="bg1">
                    <a:alpha val="60000"/>
                  </a:schemeClr>
                </a:solidFill>
                <a:latin typeface="+mn-lt"/>
              </a:rPr>
              <a:t>&lt;order&gt; &lt;time&gt;${property.timestamp}&lt;/time&gt; ${in.body} &lt;/order&gt;</a:t>
            </a:r>
          </a:p>
        </p:txBody>
      </p:sp>
    </p:spTree>
    <p:extLst>
      <p:ext uri="{BB962C8B-B14F-4D97-AF65-F5344CB8AC3E}">
        <p14:creationId xmlns:p14="http://schemas.microsoft.com/office/powerpoint/2010/main" val="411057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0668-8139-4995-9499-13D245F22D17}"/>
              </a:ext>
            </a:extLst>
          </p:cNvPr>
          <p:cNvSpPr>
            <a:spLocks noGrp="1"/>
          </p:cNvSpPr>
          <p:nvPr>
            <p:ph type="title"/>
          </p:nvPr>
        </p:nvSpPr>
        <p:spPr>
          <a:xfrm>
            <a:off x="286572" y="280422"/>
            <a:ext cx="7886700" cy="994172"/>
          </a:xfrm>
        </p:spPr>
        <p:txBody>
          <a:bodyPr/>
          <a:lstStyle/>
          <a:p>
            <a:endParaRPr lang="en-IN" dirty="0"/>
          </a:p>
        </p:txBody>
      </p:sp>
      <p:sp>
        <p:nvSpPr>
          <p:cNvPr id="4" name="Rectangle 1">
            <a:extLst>
              <a:ext uri="{FF2B5EF4-FFF2-40B4-BE49-F238E27FC236}">
                <a16:creationId xmlns:a16="http://schemas.microsoft.com/office/drawing/2014/main" id="{53004D84-85DC-48A6-A26A-6764CA2820EE}"/>
              </a:ext>
            </a:extLst>
          </p:cNvPr>
          <p:cNvSpPr>
            <a:spLocks noGrp="1" noChangeArrowheads="1"/>
          </p:cNvSpPr>
          <p:nvPr>
            <p:ph idx="1"/>
          </p:nvPr>
        </p:nvSpPr>
        <p:spPr bwMode="auto">
          <a:xfrm>
            <a:off x="471488" y="1979500"/>
            <a:ext cx="7041030" cy="54245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At runtime, the expression </a:t>
            </a:r>
            <a:r>
              <a:rPr lang="en-US" altLang="en-US" sz="900">
                <a:solidFill>
                  <a:srgbClr val="333333"/>
                </a:solidFill>
                <a:latin typeface="Monaco"/>
              </a:rPr>
              <a:t>${property.timestamp}</a:t>
            </a:r>
            <a:r>
              <a:rPr lang="en-US" altLang="en-US" sz="900">
                <a:solidFill>
                  <a:srgbClr val="333333"/>
                </a:solidFill>
                <a:latin typeface="72"/>
              </a:rPr>
              <a:t> dynamically retrieves the timestamp stored in the previous content modifier.</a:t>
            </a:r>
            <a:endParaRPr lang="en-US" altLang="en-US" sz="600"/>
          </a:p>
          <a:p>
            <a:pPr marL="0" indent="0">
              <a:lnSpc>
                <a:spcPct val="100000"/>
              </a:lnSpc>
              <a:buNone/>
            </a:pPr>
            <a:r>
              <a:rPr lang="en-US" altLang="en-US" sz="900">
                <a:solidFill>
                  <a:srgbClr val="333333"/>
                </a:solidFill>
                <a:latin typeface="72"/>
              </a:rPr>
              <a:t>The expression </a:t>
            </a:r>
            <a:r>
              <a:rPr lang="en-US" altLang="en-US" sz="900">
                <a:solidFill>
                  <a:srgbClr val="333333"/>
                </a:solidFill>
                <a:latin typeface="Monaco"/>
              </a:rPr>
              <a:t>${in.body}</a:t>
            </a:r>
            <a:r>
              <a:rPr lang="en-US" altLang="en-US" sz="900">
                <a:solidFill>
                  <a:srgbClr val="333333"/>
                </a:solidFill>
                <a:latin typeface="72"/>
              </a:rPr>
              <a:t> is replaced by the actual content of the inbound message.</a:t>
            </a:r>
            <a:endParaRPr lang="en-US" altLang="en-US" sz="600"/>
          </a:p>
          <a:p>
            <a:pPr marL="0" indent="0">
              <a:lnSpc>
                <a:spcPct val="100000"/>
              </a:lnSpc>
              <a:buNone/>
            </a:pPr>
            <a:r>
              <a:rPr lang="en-US" altLang="en-US" sz="900">
                <a:solidFill>
                  <a:srgbClr val="333333"/>
                </a:solidFill>
                <a:latin typeface="72"/>
              </a:rPr>
              <a:t>As a result, the final message (after the 2 content modifiers) has the following content for our example:</a:t>
            </a:r>
            <a:endParaRPr lang="en-US" altLang="en-US" sz="600"/>
          </a:p>
          <a:p>
            <a:pPr marL="0" indent="0">
              <a:lnSpc>
                <a:spcPct val="100000"/>
              </a:lnSpc>
              <a:buNone/>
            </a:pPr>
            <a:r>
              <a:rPr lang="en-US" altLang="en-US" sz="825">
                <a:solidFill>
                  <a:srgbClr val="000088"/>
                </a:solidFill>
                <a:latin typeface="Monaco"/>
              </a:rPr>
              <a:t>&lt;order&gt;</a:t>
            </a:r>
            <a:r>
              <a:rPr lang="en-US" altLang="en-US" sz="825">
                <a:solidFill>
                  <a:srgbClr val="000000"/>
                </a:solidFill>
                <a:latin typeface="Monaco"/>
              </a:rPr>
              <a:t> </a:t>
            </a:r>
            <a:r>
              <a:rPr lang="en-US" altLang="en-US" sz="825">
                <a:solidFill>
                  <a:srgbClr val="000088"/>
                </a:solidFill>
                <a:latin typeface="Monaco"/>
              </a:rPr>
              <a:t>&lt;time&gt;</a:t>
            </a:r>
            <a:r>
              <a:rPr lang="en-US" altLang="en-US" sz="825">
                <a:solidFill>
                  <a:srgbClr val="000000"/>
                </a:solidFill>
                <a:latin typeface="Monaco"/>
              </a:rPr>
              <a:t>2021-05-19 09:20:56</a:t>
            </a:r>
            <a:r>
              <a:rPr lang="en-US" altLang="en-US" sz="825">
                <a:solidFill>
                  <a:srgbClr val="000088"/>
                </a:solidFill>
                <a:latin typeface="Monaco"/>
              </a:rPr>
              <a:t>&lt;/time&gt;</a:t>
            </a:r>
            <a:r>
              <a:rPr lang="en-US" altLang="en-US" sz="825">
                <a:solidFill>
                  <a:srgbClr val="000000"/>
                </a:solidFill>
                <a:latin typeface="Monaco"/>
              </a:rPr>
              <a:t> </a:t>
            </a: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&lt;productId&gt;</a:t>
            </a:r>
            <a:r>
              <a:rPr lang="en-US" altLang="en-US" sz="825">
                <a:solidFill>
                  <a:srgbClr val="000000"/>
                </a:solidFill>
                <a:latin typeface="Monaco"/>
              </a:rPr>
              <a:t>HT-1051</a:t>
            </a:r>
            <a:r>
              <a:rPr lang="en-US" altLang="en-US" sz="825">
                <a:solidFill>
                  <a:srgbClr val="000088"/>
                </a:solidFill>
                <a:latin typeface="Monaco"/>
              </a:rPr>
              <a:t>&lt;/productId&gt;</a:t>
            </a:r>
            <a:r>
              <a:rPr lang="en-US" altLang="en-US" sz="825">
                <a:solidFill>
                  <a:srgbClr val="000000"/>
                </a:solidFill>
                <a:latin typeface="Monaco"/>
              </a:rPr>
              <a:t> </a:t>
            </a:r>
            <a:r>
              <a:rPr lang="en-US" altLang="en-US" sz="825">
                <a:solidFill>
                  <a:srgbClr val="000088"/>
                </a:solidFill>
                <a:latin typeface="Monaco"/>
              </a:rPr>
              <a:t>&lt;productName&gt;</a:t>
            </a:r>
            <a:r>
              <a:rPr lang="en-US" altLang="en-US" sz="825">
                <a:solidFill>
                  <a:srgbClr val="000000"/>
                </a:solidFill>
                <a:latin typeface="Monaco"/>
              </a:rPr>
              <a:t>Deskjet Mobile</a:t>
            </a:r>
            <a:r>
              <a:rPr lang="en-US" altLang="en-US" sz="825">
                <a:solidFill>
                  <a:srgbClr val="000088"/>
                </a:solidFill>
                <a:latin typeface="Monaco"/>
              </a:rPr>
              <a:t>&lt;/productName&gt;</a:t>
            </a:r>
            <a:r>
              <a:rPr lang="en-US" altLang="en-US" sz="825">
                <a:solidFill>
                  <a:srgbClr val="000000"/>
                </a:solidFill>
                <a:latin typeface="Monaco"/>
              </a:rPr>
              <a:t> </a:t>
            </a:r>
            <a:r>
              <a:rPr lang="en-US" altLang="en-US" sz="825">
                <a:solidFill>
                  <a:srgbClr val="000088"/>
                </a:solidFill>
                <a:latin typeface="Monaco"/>
              </a:rPr>
              <a:t>&lt;/product&gt;</a:t>
            </a:r>
            <a:r>
              <a:rPr lang="en-US" altLang="en-US" sz="825">
                <a:solidFill>
                  <a:srgbClr val="000000"/>
                </a:solidFill>
                <a:latin typeface="Monaco"/>
              </a:rPr>
              <a:t> </a:t>
            </a:r>
            <a:r>
              <a:rPr lang="en-US" altLang="en-US" sz="825">
                <a:solidFill>
                  <a:srgbClr val="000088"/>
                </a:solidFill>
                <a:latin typeface="Monaco"/>
              </a:rPr>
              <a:t>&lt;/order&gt;</a:t>
            </a:r>
            <a:endParaRPr lang="en-US" altLang="en-US" sz="1350"/>
          </a:p>
        </p:txBody>
      </p:sp>
    </p:spTree>
    <p:extLst>
      <p:ext uri="{BB962C8B-B14F-4D97-AF65-F5344CB8AC3E}">
        <p14:creationId xmlns:p14="http://schemas.microsoft.com/office/powerpoint/2010/main" val="41253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0" y="603265"/>
            <a:ext cx="9141619" cy="569333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sp>
        <p:nvSpPr>
          <p:cNvPr id="6" name="Rectangle 5"/>
          <p:cNvSpPr/>
          <p:nvPr/>
        </p:nvSpPr>
        <p:spPr>
          <a:xfrm>
            <a:off x="1191" y="1539837"/>
            <a:ext cx="9141619" cy="1882720"/>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ko-KR" altLang="en-US" sz="1350">
              <a:solidFill>
                <a:srgbClr val="FFFFFF"/>
              </a:solidFill>
              <a:latin typeface="Arial" panose="020B0604020202020204"/>
              <a:ea typeface="굴림" panose="020B0600000101010101" pitchFamily="34" charset="-127"/>
            </a:endParaRPr>
          </a:p>
        </p:txBody>
      </p:sp>
      <p:sp>
        <p:nvSpPr>
          <p:cNvPr id="7" name="Rectangle 6"/>
          <p:cNvSpPr/>
          <p:nvPr/>
        </p:nvSpPr>
        <p:spPr>
          <a:xfrm>
            <a:off x="2382" y="1853696"/>
            <a:ext cx="9141619" cy="1596236"/>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ko-KR" altLang="en-US" sz="1350">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2757259" y="1893468"/>
            <a:ext cx="3381428" cy="507831"/>
          </a:xfrm>
          <a:prstGeom prst="rect">
            <a:avLst/>
          </a:prstGeom>
          <a:noFill/>
          <a:ln>
            <a:noFill/>
          </a:ln>
        </p:spPr>
        <p:txBody>
          <a:bodyPr wrap="square" rtlCol="0">
            <a:spAutoFit/>
          </a:bodyPr>
          <a:lstStyle/>
          <a:p>
            <a:pPr algn="ctr" defTabSz="685663">
              <a:defRPr/>
            </a:pPr>
            <a:r>
              <a:rPr lang="en-IN" sz="2700" b="1" dirty="0">
                <a:solidFill>
                  <a:srgbClr val="FFFFFF"/>
                </a:solidFill>
                <a:latin typeface="Cooper Black" panose="0208090404030B020404" pitchFamily="18" charset="0"/>
                <a:ea typeface="Cambria" panose="02040503050406030204" pitchFamily="18" charset="0"/>
                <a:cs typeface="Arial" panose="020B0604020202020204" pitchFamily="34" charset="0"/>
              </a:rPr>
              <a:t>DISCLAIMER</a:t>
            </a:r>
            <a:endParaRPr lang="en-US" sz="2475" spc="113" dirty="0">
              <a:solidFill>
                <a:srgbClr val="FFFFFF"/>
              </a:solidFill>
              <a:latin typeface="Cooper Black" panose="0208090404030B020404" pitchFamily="18"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331601" y="2483883"/>
            <a:ext cx="8480798" cy="923330"/>
          </a:xfrm>
          <a:prstGeom prst="rect">
            <a:avLst/>
          </a:prstGeom>
          <a:noFill/>
          <a:ln>
            <a:noFill/>
          </a:ln>
        </p:spPr>
        <p:txBody>
          <a:bodyPr wrap="square" rtlCol="0">
            <a:spAutoFit/>
          </a:bodyPr>
          <a:lstStyle/>
          <a:p>
            <a:pPr algn="ctr" defTabSz="685663">
              <a:defRPr/>
            </a:pPr>
            <a:r>
              <a:rPr lang="en-IN"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80217" cy="869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075C545-6EFE-4BD4-D47A-55B781E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357" y="4615702"/>
            <a:ext cx="505453" cy="499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3128C3-38D8-7E5D-C794-83A97FDE6B16}"/>
              </a:ext>
            </a:extLst>
          </p:cNvPr>
          <p:cNvSpPr txBox="1"/>
          <p:nvPr/>
        </p:nvSpPr>
        <p:spPr>
          <a:xfrm>
            <a:off x="3013143" y="4769204"/>
            <a:ext cx="4082744" cy="323165"/>
          </a:xfrm>
          <a:prstGeom prst="rect">
            <a:avLst/>
          </a:prstGeom>
          <a:noFill/>
        </p:spPr>
        <p:txBody>
          <a:bodyPr wrap="square" rtlCol="0">
            <a:spAutoFit/>
          </a:bodyPr>
          <a:lstStyle/>
          <a:p>
            <a:r>
              <a:rPr lang="en-US" sz="1500" dirty="0">
                <a:latin typeface="Cooper Black" panose="0208090404030B020404" pitchFamily="18" charset="0"/>
              </a:rPr>
              <a:t>www.anubhavtrainings.com</a:t>
            </a:r>
            <a:endParaRPr lang="en-IN" sz="1500" dirty="0">
              <a:latin typeface="Cooper Black" panose="0208090404030B020404" pitchFamily="18" charset="0"/>
            </a:endParaRPr>
          </a:p>
        </p:txBody>
      </p:sp>
    </p:spTree>
    <p:extLst>
      <p:ext uri="{BB962C8B-B14F-4D97-AF65-F5344CB8AC3E}">
        <p14:creationId xmlns:p14="http://schemas.microsoft.com/office/powerpoint/2010/main" val="140102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E69D-BA0B-475A-93E5-130A7775B008}"/>
              </a:ext>
            </a:extLst>
          </p:cNvPr>
          <p:cNvSpPr>
            <a:spLocks noGrp="1"/>
          </p:cNvSpPr>
          <p:nvPr>
            <p:ph type="title"/>
          </p:nvPr>
        </p:nvSpPr>
        <p:spPr>
          <a:xfrm>
            <a:off x="135269" y="510777"/>
            <a:ext cx="7886700" cy="653713"/>
          </a:xfrm>
        </p:spPr>
        <p:txBody>
          <a:bodyPr>
            <a:normAutofit fontScale="90000"/>
          </a:bodyPr>
          <a:lstStyle/>
          <a:p>
            <a:r>
              <a:rPr lang="en-IN" sz="3600" dirty="0">
                <a:effectLst/>
                <a:latin typeface="Cooper Black" panose="0208090404030B020404" pitchFamily="18" charset="0"/>
              </a:rPr>
              <a:t>Content Modifier Basics</a:t>
            </a:r>
            <a:br>
              <a:rPr lang="en-IN" b="0" dirty="0">
                <a:effectLst/>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85A83BE9-8006-4A67-A9FE-6D4C3140D284}"/>
              </a:ext>
            </a:extLst>
          </p:cNvPr>
          <p:cNvSpPr>
            <a:spLocks noGrp="1"/>
          </p:cNvSpPr>
          <p:nvPr>
            <p:ph idx="1"/>
          </p:nvPr>
        </p:nvSpPr>
        <p:spPr/>
        <p:txBody>
          <a:bodyPr>
            <a:normAutofit fontScale="40000" lnSpcReduction="20000"/>
          </a:bodyPr>
          <a:lstStyle/>
          <a:p>
            <a:r>
              <a:rPr lang="en-US" dirty="0"/>
              <a:t>To interpret an integration flow model at runtime, it is transformed into an XML structure that is compatible with Apache Camel (http://camel.apache.orgInformation published on non-SAP site), an Open Source integration framework for Java that supports the mediation and routing of messages of any format.</a:t>
            </a:r>
          </a:p>
          <a:p>
            <a:endParaRPr lang="en-US" dirty="0"/>
          </a:p>
          <a:p>
            <a:r>
              <a:rPr lang="en-US" dirty="0"/>
              <a:t>The only prerequisite for a message that is to be processed by the Camel framework is that it comprises the following elements:</a:t>
            </a:r>
          </a:p>
          <a:p>
            <a:endParaRPr lang="en-US" dirty="0"/>
          </a:p>
          <a:p>
            <a:r>
              <a:rPr lang="en-US" dirty="0"/>
              <a:t>Headers</a:t>
            </a:r>
          </a:p>
          <a:p>
            <a:endParaRPr lang="en-US" dirty="0"/>
          </a:p>
          <a:p>
            <a:r>
              <a:rPr lang="en-US" dirty="0"/>
              <a:t>Contain information related to the message, for example, information for addressing the message sender.</a:t>
            </a:r>
          </a:p>
          <a:p>
            <a:endParaRPr lang="en-US" dirty="0"/>
          </a:p>
          <a:p>
            <a:r>
              <a:rPr lang="en-US" dirty="0"/>
              <a:t>Attachments</a:t>
            </a:r>
          </a:p>
          <a:p>
            <a:endParaRPr lang="en-US" dirty="0"/>
          </a:p>
          <a:p>
            <a:r>
              <a:rPr lang="en-US" dirty="0"/>
              <a:t>Contain optional data that is to be attached to the message.</a:t>
            </a:r>
          </a:p>
          <a:p>
            <a:endParaRPr lang="en-US" dirty="0"/>
          </a:p>
          <a:p>
            <a:r>
              <a:rPr lang="en-US" dirty="0"/>
              <a:t>Body</a:t>
            </a:r>
          </a:p>
          <a:p>
            <a:endParaRPr lang="en-US" dirty="0"/>
          </a:p>
          <a:p>
            <a:r>
              <a:rPr lang="en-US" dirty="0"/>
              <a:t>Contains the payload (usually with the business-related data) to be transferred in the message..</a:t>
            </a:r>
            <a:endParaRPr lang="en-IN" dirty="0"/>
          </a:p>
        </p:txBody>
      </p:sp>
    </p:spTree>
    <p:extLst>
      <p:ext uri="{BB962C8B-B14F-4D97-AF65-F5344CB8AC3E}">
        <p14:creationId xmlns:p14="http://schemas.microsoft.com/office/powerpoint/2010/main" val="127553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7E263-1B16-488D-8F27-373324CF627D}"/>
              </a:ext>
            </a:extLst>
          </p:cNvPr>
          <p:cNvSpPr>
            <a:spLocks noGrp="1"/>
          </p:cNvSpPr>
          <p:nvPr>
            <p:ph idx="1"/>
          </p:nvPr>
        </p:nvSpPr>
        <p:spPr/>
        <p:txBody>
          <a:bodyPr>
            <a:normAutofit fontScale="92500" lnSpcReduction="20000"/>
          </a:bodyPr>
          <a:lstStyle/>
          <a:p>
            <a:pPr algn="l"/>
            <a:r>
              <a:rPr lang="en-US" b="0" i="0" dirty="0">
                <a:solidFill>
                  <a:srgbClr val="333333"/>
                </a:solidFill>
                <a:effectLst/>
                <a:latin typeface="72"/>
              </a:rPr>
              <a:t>You can use the </a:t>
            </a:r>
            <a:r>
              <a:rPr lang="en-US" b="1" i="0" dirty="0">
                <a:solidFill>
                  <a:srgbClr val="333333"/>
                </a:solidFill>
                <a:effectLst/>
                <a:latin typeface="72"/>
              </a:rPr>
              <a:t>Content Modifier</a:t>
            </a:r>
            <a:r>
              <a:rPr lang="en-US" b="0" i="0" dirty="0">
                <a:solidFill>
                  <a:srgbClr val="333333"/>
                </a:solidFill>
                <a:effectLst/>
                <a:latin typeface="72"/>
              </a:rPr>
              <a:t> step to modify a message by adding additional data to it.</a:t>
            </a:r>
          </a:p>
          <a:p>
            <a:pPr algn="l"/>
            <a:r>
              <a:rPr lang="en-US" b="0" i="0" dirty="0">
                <a:solidFill>
                  <a:srgbClr val="333333"/>
                </a:solidFill>
                <a:effectLst/>
                <a:latin typeface="72"/>
              </a:rPr>
              <a:t>More precisely, this step type allows you to modify the content of the following three data containers during message processing:</a:t>
            </a:r>
          </a:p>
          <a:p>
            <a:pPr algn="l">
              <a:buFont typeface="Arial" panose="020B0604020202020204" pitchFamily="34" charset="0"/>
              <a:buChar char="•"/>
            </a:pPr>
            <a:r>
              <a:rPr lang="en-US" b="1" i="0" dirty="0">
                <a:solidFill>
                  <a:srgbClr val="333333"/>
                </a:solidFill>
                <a:effectLst/>
                <a:latin typeface="72"/>
              </a:rPr>
              <a:t>Message Header</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add headers to the message, and edit and delete headers.</a:t>
            </a:r>
          </a:p>
          <a:p>
            <a:pPr algn="l">
              <a:buFont typeface="Arial" panose="020B0604020202020204" pitchFamily="34" charset="0"/>
              <a:buChar char="•"/>
            </a:pPr>
            <a:r>
              <a:rPr lang="en-US" b="1" i="0" dirty="0">
                <a:solidFill>
                  <a:srgbClr val="333333"/>
                </a:solidFill>
                <a:effectLst/>
                <a:latin typeface="72"/>
              </a:rPr>
              <a:t>Message Body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modify the message body part.</a:t>
            </a:r>
          </a:p>
          <a:p>
            <a:pPr algn="l">
              <a:buFont typeface="Arial" panose="020B0604020202020204" pitchFamily="34" charset="0"/>
              <a:buChar char="•"/>
            </a:pPr>
            <a:r>
              <a:rPr lang="en-US" b="1" i="0" dirty="0">
                <a:solidFill>
                  <a:srgbClr val="333333"/>
                </a:solidFill>
                <a:effectLst/>
                <a:latin typeface="72"/>
              </a:rPr>
              <a:t>Exchange Property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You can write data to the message exchange, and edit and delete the properties.</a:t>
            </a:r>
          </a:p>
          <a:p>
            <a:endParaRPr lang="en-IN" dirty="0"/>
          </a:p>
        </p:txBody>
      </p:sp>
      <p:sp>
        <p:nvSpPr>
          <p:cNvPr id="4" name="Title 1">
            <a:extLst>
              <a:ext uri="{FF2B5EF4-FFF2-40B4-BE49-F238E27FC236}">
                <a16:creationId xmlns:a16="http://schemas.microsoft.com/office/drawing/2014/main" id="{896D413E-5D44-8348-711C-7D30AD38FA6D}"/>
              </a:ext>
            </a:extLst>
          </p:cNvPr>
          <p:cNvSpPr txBox="1">
            <a:spLocks/>
          </p:cNvSpPr>
          <p:nvPr/>
        </p:nvSpPr>
        <p:spPr>
          <a:xfrm>
            <a:off x="141848" y="260797"/>
            <a:ext cx="7886700" cy="653713"/>
          </a:xfrm>
          <a:prstGeom prst="rect">
            <a:avLst/>
          </a:prstGeom>
        </p:spPr>
        <p:txBody>
          <a:bodyPr vert="horz" lIns="91440" tIns="45720" rIns="91440" bIns="4572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12800" dirty="0">
                <a:latin typeface="Cooper Black" panose="0208090404030B020404" pitchFamily="18" charset="0"/>
              </a:rPr>
              <a:t>Content Modifier Basics</a:t>
            </a:r>
            <a:br>
              <a:rPr lang="en-IN" dirty="0"/>
            </a:br>
            <a:br>
              <a:rPr lang="en-IN" dirty="0">
                <a:solidFill>
                  <a:srgbClr val="333333"/>
                </a:solidFill>
                <a:latin typeface="72"/>
              </a:rPr>
            </a:br>
            <a:endParaRPr lang="en-IN" dirty="0"/>
          </a:p>
        </p:txBody>
      </p:sp>
    </p:spTree>
    <p:extLst>
      <p:ext uri="{BB962C8B-B14F-4D97-AF65-F5344CB8AC3E}">
        <p14:creationId xmlns:p14="http://schemas.microsoft.com/office/powerpoint/2010/main" val="336761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9AB6E05-3DC7-4AE3-BBD3-664B115CCFDF}"/>
              </a:ext>
            </a:extLst>
          </p:cNvPr>
          <p:cNvGraphicFramePr>
            <a:graphicFrameLocks noGrp="1"/>
          </p:cNvGraphicFramePr>
          <p:nvPr>
            <p:ph idx="1"/>
          </p:nvPr>
        </p:nvGraphicFramePr>
        <p:xfrm>
          <a:off x="4058290" y="1713337"/>
          <a:ext cx="4510639" cy="1716828"/>
        </p:xfrm>
        <a:graphic>
          <a:graphicData uri="http://schemas.openxmlformats.org/drawingml/2006/table">
            <a:tbl>
              <a:tblPr/>
              <a:tblGrid>
                <a:gridCol w="978630">
                  <a:extLst>
                    <a:ext uri="{9D8B030D-6E8A-4147-A177-3AD203B41FA5}">
                      <a16:colId xmlns:a16="http://schemas.microsoft.com/office/drawing/2014/main" val="3775640699"/>
                    </a:ext>
                  </a:extLst>
                </a:gridCol>
                <a:gridCol w="1077983">
                  <a:extLst>
                    <a:ext uri="{9D8B030D-6E8A-4147-A177-3AD203B41FA5}">
                      <a16:colId xmlns:a16="http://schemas.microsoft.com/office/drawing/2014/main" val="3489912512"/>
                    </a:ext>
                  </a:extLst>
                </a:gridCol>
                <a:gridCol w="1152498">
                  <a:extLst>
                    <a:ext uri="{9D8B030D-6E8A-4147-A177-3AD203B41FA5}">
                      <a16:colId xmlns:a16="http://schemas.microsoft.com/office/drawing/2014/main" val="3603655711"/>
                    </a:ext>
                  </a:extLst>
                </a:gridCol>
                <a:gridCol w="1301528">
                  <a:extLst>
                    <a:ext uri="{9D8B030D-6E8A-4147-A177-3AD203B41FA5}">
                      <a16:colId xmlns:a16="http://schemas.microsoft.com/office/drawing/2014/main" val="1936357475"/>
                    </a:ext>
                  </a:extLst>
                </a:gridCol>
              </a:tblGrid>
              <a:tr h="661694">
                <a:tc>
                  <a:txBody>
                    <a:bodyPr/>
                    <a:lstStyle/>
                    <a:p>
                      <a:pPr fontAlgn="t"/>
                      <a:r>
                        <a:rPr lang="en-IN" sz="1700">
                          <a:effectLst/>
                        </a:rPr>
                        <a:t>Action</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Name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Source Type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Source Value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9547858"/>
                  </a:ext>
                </a:extLst>
              </a:tr>
              <a:tr h="393440">
                <a:tc>
                  <a:txBody>
                    <a:bodyPr/>
                    <a:lstStyle/>
                    <a:p>
                      <a:pPr fontAlgn="t"/>
                      <a:r>
                        <a:rPr lang="en-IN" sz="1700">
                          <a:effectLst/>
                        </a:rPr>
                        <a:t>Create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vendor</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constant</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ABC Corp</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45554103"/>
                  </a:ext>
                </a:extLst>
              </a:tr>
              <a:tr h="661694">
                <a:tc>
                  <a:txBody>
                    <a:bodyPr/>
                    <a:lstStyle/>
                    <a:p>
                      <a:pPr fontAlgn="t"/>
                      <a:r>
                        <a:rPr lang="en-IN" sz="1700">
                          <a:effectLst/>
                        </a:rPr>
                        <a:t>Create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delivery date</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constant</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700">
                          <a:effectLst/>
                        </a:rPr>
                        <a:t>25062013</a:t>
                      </a:r>
                    </a:p>
                  </a:txBody>
                  <a:tcPr marL="89418" marR="89418" marT="44709" marB="4470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10626666"/>
                  </a:ext>
                </a:extLst>
              </a:tr>
            </a:tbl>
          </a:graphicData>
        </a:graphic>
      </p:graphicFrame>
      <p:sp>
        <p:nvSpPr>
          <p:cNvPr id="8" name="Rectangle 2">
            <a:extLst>
              <a:ext uri="{FF2B5EF4-FFF2-40B4-BE49-F238E27FC236}">
                <a16:creationId xmlns:a16="http://schemas.microsoft.com/office/drawing/2014/main" id="{019D0477-09F3-49F9-9962-E52520F7EB11}"/>
              </a:ext>
            </a:extLst>
          </p:cNvPr>
          <p:cNvSpPr>
            <a:spLocks noChangeArrowheads="1"/>
          </p:cNvSpPr>
          <p:nvPr/>
        </p:nvSpPr>
        <p:spPr bwMode="auto">
          <a:xfrm>
            <a:off x="573788" y="1714500"/>
            <a:ext cx="2538000" cy="28836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1200" b="1">
                <a:solidFill>
                  <a:schemeClr val="bg1">
                    <a:alpha val="60000"/>
                  </a:schemeClr>
                </a:solidFill>
                <a:latin typeface="+mn-lt"/>
              </a:rPr>
              <a:t>Example</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The following example shows how to modify both the header and body data container of a message using the Content Modifier step.</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Suppose that the incoming message has the following information:</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&lt;order&gt; &lt;book&gt; &lt;BookID&gt;A1000&lt;/BookID&gt; &lt;Count&gt;5&lt;/Count&gt; &lt;/book&gt; &lt;/order&gt;</a:t>
            </a:r>
          </a:p>
          <a:p>
            <a:pPr indent="-171450" eaLnBrk="1" hangingPunct="1">
              <a:lnSpc>
                <a:spcPct val="90000"/>
              </a:lnSpc>
              <a:spcAft>
                <a:spcPts val="450"/>
              </a:spcAft>
              <a:buFont typeface="Arial" panose="020B0604020202020204" pitchFamily="34" charset="0"/>
              <a:buChar char="•"/>
            </a:pPr>
            <a:r>
              <a:rPr lang="en-US" altLang="en-US" sz="1200">
                <a:solidFill>
                  <a:schemeClr val="bg1">
                    <a:alpha val="60000"/>
                  </a:schemeClr>
                </a:solidFill>
                <a:latin typeface="+mn-lt"/>
              </a:rPr>
              <a:t>On the </a:t>
            </a:r>
            <a:r>
              <a:rPr lang="en-US" altLang="en-US" sz="1200" b="1">
                <a:solidFill>
                  <a:schemeClr val="bg1">
                    <a:alpha val="60000"/>
                  </a:schemeClr>
                </a:solidFill>
                <a:latin typeface="+mn-lt"/>
              </a:rPr>
              <a:t>Message Header</a:t>
            </a:r>
            <a:r>
              <a:rPr lang="en-US" altLang="en-US" sz="1200">
                <a:solidFill>
                  <a:schemeClr val="bg1">
                    <a:alpha val="60000"/>
                  </a:schemeClr>
                </a:solidFill>
                <a:latin typeface="+mn-lt"/>
              </a:rPr>
              <a:t> tab of the Content Modifier, enter the following to write constant values to the message header:</a:t>
            </a:r>
          </a:p>
          <a:p>
            <a:pPr indent="-171450" eaLnBrk="1" hangingPunct="1">
              <a:lnSpc>
                <a:spcPct val="90000"/>
              </a:lnSpc>
              <a:spcAft>
                <a:spcPts val="450"/>
              </a:spcAft>
              <a:buFont typeface="Arial" panose="020B0604020202020204" pitchFamily="34" charset="0"/>
              <a:buChar char="•"/>
            </a:pPr>
            <a:endParaRPr lang="en-US" altLang="en-US" sz="1200">
              <a:solidFill>
                <a:schemeClr val="bg1">
                  <a:alpha val="60000"/>
                </a:schemeClr>
              </a:solidFill>
              <a:latin typeface="+mn-lt"/>
            </a:endParaRPr>
          </a:p>
        </p:txBody>
      </p:sp>
    </p:spTree>
    <p:extLst>
      <p:ext uri="{BB962C8B-B14F-4D97-AF65-F5344CB8AC3E}">
        <p14:creationId xmlns:p14="http://schemas.microsoft.com/office/powerpoint/2010/main" val="1347788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BFD14-0ABF-4944-98D9-1E3F12F30AFA}"/>
              </a:ext>
            </a:extLst>
          </p:cNvPr>
          <p:cNvSpPr>
            <a:spLocks noGrp="1"/>
          </p:cNvSpPr>
          <p:nvPr>
            <p:ph idx="1"/>
          </p:nvPr>
        </p:nvSpPr>
        <p:spPr/>
        <p:txBody>
          <a:bodyPr>
            <a:normAutofit lnSpcReduction="10000"/>
          </a:bodyPr>
          <a:lstStyle/>
          <a:p>
            <a:r>
              <a:rPr lang="en-US" dirty="0"/>
              <a:t>On the Body tab, keep placeholders for the header information specified in the first Content Modifier step (${</a:t>
            </a:r>
            <a:r>
              <a:rPr lang="en-US" dirty="0" err="1"/>
              <a:t>header.vendor</a:t>
            </a:r>
            <a:r>
              <a:rPr lang="en-US" dirty="0"/>
              <a:t>} and ${</a:t>
            </a:r>
            <a:r>
              <a:rPr lang="en-US" dirty="0" err="1"/>
              <a:t>header.date</a:t>
            </a:r>
            <a:r>
              <a:rPr lang="en-US" dirty="0"/>
              <a:t>}) to modify the content as shown below. Additionally, use a placeholder ${</a:t>
            </a:r>
            <a:r>
              <a:rPr lang="en-US" dirty="0" err="1"/>
              <a:t>in.body</a:t>
            </a:r>
            <a:r>
              <a:rPr lang="en-US" dirty="0"/>
              <a:t>} for the incoming message.</a:t>
            </a:r>
          </a:p>
          <a:p>
            <a:r>
              <a:rPr lang="en-IN" dirty="0"/>
              <a:t>&lt;invoice&gt;</a:t>
            </a:r>
          </a:p>
          <a:p>
            <a:r>
              <a:rPr lang="en-IN" dirty="0"/>
              <a:t>&lt;vendor&gt;${</a:t>
            </a:r>
            <a:r>
              <a:rPr lang="en-IN" dirty="0" err="1"/>
              <a:t>header.vendor</a:t>
            </a:r>
            <a:r>
              <a:rPr lang="en-IN" dirty="0"/>
              <a:t>}&lt;/vendor&gt;</a:t>
            </a:r>
          </a:p>
          <a:p>
            <a:r>
              <a:rPr lang="en-IN" dirty="0"/>
              <a:t>${</a:t>
            </a:r>
            <a:r>
              <a:rPr lang="en-IN" dirty="0" err="1"/>
              <a:t>in.body</a:t>
            </a:r>
            <a:r>
              <a:rPr lang="en-IN" dirty="0"/>
              <a:t>}</a:t>
            </a:r>
          </a:p>
          <a:p>
            <a:r>
              <a:rPr lang="en-IN" dirty="0"/>
              <a:t>&lt;</a:t>
            </a:r>
            <a:r>
              <a:rPr lang="en-IN" dirty="0" err="1"/>
              <a:t>deliverydate</a:t>
            </a:r>
            <a:r>
              <a:rPr lang="en-IN" dirty="0"/>
              <a:t>&gt;${</a:t>
            </a:r>
            <a:r>
              <a:rPr lang="en-IN" dirty="0" err="1"/>
              <a:t>header.delivery</a:t>
            </a:r>
            <a:r>
              <a:rPr lang="en-IN" dirty="0"/>
              <a:t> date}&lt;/delivery&gt;</a:t>
            </a:r>
          </a:p>
          <a:p>
            <a:r>
              <a:rPr lang="en-IN" dirty="0"/>
              <a:t>&lt;/invoice&gt;</a:t>
            </a:r>
          </a:p>
          <a:p>
            <a:endParaRPr lang="en-IN" dirty="0"/>
          </a:p>
          <a:p>
            <a:endParaRPr lang="en-IN" dirty="0"/>
          </a:p>
        </p:txBody>
      </p:sp>
      <p:sp>
        <p:nvSpPr>
          <p:cNvPr id="5" name="Title 1">
            <a:extLst>
              <a:ext uri="{FF2B5EF4-FFF2-40B4-BE49-F238E27FC236}">
                <a16:creationId xmlns:a16="http://schemas.microsoft.com/office/drawing/2014/main" id="{48F51811-1E4B-1525-5316-A11A1EA83ADC}"/>
              </a:ext>
            </a:extLst>
          </p:cNvPr>
          <p:cNvSpPr txBox="1">
            <a:spLocks/>
          </p:cNvSpPr>
          <p:nvPr/>
        </p:nvSpPr>
        <p:spPr>
          <a:xfrm>
            <a:off x="141848" y="648924"/>
            <a:ext cx="7886700" cy="6075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3200" dirty="0">
                <a:latin typeface="Cooper Black" panose="0208090404030B020404" pitchFamily="18" charset="0"/>
              </a:rPr>
              <a:t>Header</a:t>
            </a:r>
            <a:br>
              <a:rPr lang="en-IN" sz="3200" dirty="0"/>
            </a:br>
            <a:br>
              <a:rPr lang="en-IN" sz="3200" dirty="0">
                <a:solidFill>
                  <a:srgbClr val="333333"/>
                </a:solidFill>
                <a:latin typeface="72"/>
              </a:rPr>
            </a:br>
            <a:endParaRPr lang="en-IN" sz="3200" dirty="0"/>
          </a:p>
        </p:txBody>
      </p:sp>
    </p:spTree>
    <p:extLst>
      <p:ext uri="{BB962C8B-B14F-4D97-AF65-F5344CB8AC3E}">
        <p14:creationId xmlns:p14="http://schemas.microsoft.com/office/powerpoint/2010/main" val="263743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913BA-D6D3-4342-B7CE-965A9D7EC08A}"/>
              </a:ext>
            </a:extLst>
          </p:cNvPr>
          <p:cNvSpPr>
            <a:spLocks noGrp="1"/>
          </p:cNvSpPr>
          <p:nvPr>
            <p:ph idx="1"/>
          </p:nvPr>
        </p:nvSpPr>
        <p:spPr/>
        <p:txBody>
          <a:bodyPr>
            <a:normAutofit fontScale="77500" lnSpcReduction="20000"/>
          </a:bodyPr>
          <a:lstStyle/>
          <a:p>
            <a:pPr algn="l"/>
            <a:r>
              <a:rPr lang="en-US" b="0" i="0" dirty="0">
                <a:solidFill>
                  <a:srgbClr val="333333"/>
                </a:solidFill>
                <a:effectLst/>
                <a:latin typeface="72"/>
              </a:rPr>
              <a:t>The output message would look like this:</a:t>
            </a:r>
          </a:p>
          <a:p>
            <a:br>
              <a:rPr lang="en-US" b="0" i="0" dirty="0">
                <a:solidFill>
                  <a:srgbClr val="333333"/>
                </a:solidFill>
                <a:effectLst/>
                <a:latin typeface="72"/>
              </a:rPr>
            </a:br>
            <a:r>
              <a:rPr lang="en-US" b="0" i="0" dirty="0">
                <a:solidFill>
                  <a:srgbClr val="333333"/>
                </a:solidFill>
                <a:effectLst/>
                <a:latin typeface="72"/>
              </a:rPr>
              <a:t>&lt;invoice&gt;</a:t>
            </a:r>
          </a:p>
          <a:p>
            <a:r>
              <a:rPr lang="en-US" b="0" i="0" dirty="0">
                <a:solidFill>
                  <a:srgbClr val="333333"/>
                </a:solidFill>
                <a:effectLst/>
                <a:latin typeface="72"/>
              </a:rPr>
              <a:t>&lt;vendor&gt;ABC Corp&lt;/vendor&gt;</a:t>
            </a:r>
          </a:p>
          <a:p>
            <a:r>
              <a:rPr lang="en-US" b="0" i="0" dirty="0">
                <a:solidFill>
                  <a:srgbClr val="333333"/>
                </a:solidFill>
                <a:effectLst/>
                <a:latin typeface="72"/>
              </a:rPr>
              <a:t>&lt;order&gt;</a:t>
            </a:r>
          </a:p>
          <a:p>
            <a:r>
              <a:rPr lang="en-US" b="0" i="0" dirty="0">
                <a:solidFill>
                  <a:srgbClr val="333333"/>
                </a:solidFill>
                <a:effectLst/>
                <a:latin typeface="72"/>
              </a:rPr>
              <a:t>	&lt;book&gt;</a:t>
            </a:r>
          </a:p>
          <a:p>
            <a:r>
              <a:rPr lang="en-US" b="0" i="0" dirty="0">
                <a:solidFill>
                  <a:srgbClr val="333333"/>
                </a:solidFill>
                <a:effectLst/>
                <a:latin typeface="72"/>
              </a:rPr>
              <a:t>		&lt;</a:t>
            </a:r>
            <a:r>
              <a:rPr lang="en-US" b="0" i="0" dirty="0" err="1">
                <a:solidFill>
                  <a:srgbClr val="333333"/>
                </a:solidFill>
                <a:effectLst/>
                <a:latin typeface="72"/>
              </a:rPr>
              <a:t>BookID</a:t>
            </a:r>
            <a:r>
              <a:rPr lang="en-US" b="0" i="0" dirty="0">
                <a:solidFill>
                  <a:srgbClr val="333333"/>
                </a:solidFill>
                <a:effectLst/>
                <a:latin typeface="72"/>
              </a:rPr>
              <a:t>&gt;A1000&lt;/</a:t>
            </a:r>
            <a:r>
              <a:rPr lang="en-US" b="0" i="0" dirty="0" err="1">
                <a:solidFill>
                  <a:srgbClr val="333333"/>
                </a:solidFill>
                <a:effectLst/>
                <a:latin typeface="72"/>
              </a:rPr>
              <a:t>BookID</a:t>
            </a:r>
            <a:r>
              <a:rPr lang="en-US" b="0" i="0" dirty="0">
                <a:solidFill>
                  <a:srgbClr val="333333"/>
                </a:solidFill>
                <a:effectLst/>
                <a:latin typeface="72"/>
              </a:rPr>
              <a:t>&gt;</a:t>
            </a:r>
          </a:p>
          <a:p>
            <a:r>
              <a:rPr lang="en-US" b="0" i="0" dirty="0">
                <a:solidFill>
                  <a:srgbClr val="333333"/>
                </a:solidFill>
                <a:effectLst/>
                <a:latin typeface="72"/>
              </a:rPr>
              <a:t>		&lt;Count&gt;5&lt;/Count&gt;</a:t>
            </a:r>
          </a:p>
          <a:p>
            <a:r>
              <a:rPr lang="en-US" b="0" i="0" dirty="0">
                <a:solidFill>
                  <a:srgbClr val="333333"/>
                </a:solidFill>
                <a:effectLst/>
                <a:latin typeface="72"/>
              </a:rPr>
              <a:t>	&lt;/book&gt;</a:t>
            </a:r>
          </a:p>
          <a:p>
            <a:r>
              <a:rPr lang="en-US" b="0" i="0" dirty="0">
                <a:solidFill>
                  <a:srgbClr val="333333"/>
                </a:solidFill>
                <a:effectLst/>
                <a:latin typeface="72"/>
              </a:rPr>
              <a:t>&lt;/order&gt;</a:t>
            </a:r>
          </a:p>
          <a:p>
            <a:r>
              <a:rPr lang="en-US" b="0" i="0" dirty="0">
                <a:solidFill>
                  <a:srgbClr val="333333"/>
                </a:solidFill>
                <a:effectLst/>
                <a:latin typeface="72"/>
              </a:rPr>
              <a:t>&lt;</a:t>
            </a:r>
            <a:r>
              <a:rPr lang="en-US" b="0" i="0" dirty="0" err="1">
                <a:solidFill>
                  <a:srgbClr val="333333"/>
                </a:solidFill>
                <a:effectLst/>
                <a:latin typeface="72"/>
              </a:rPr>
              <a:t>deliverydate</a:t>
            </a:r>
            <a:r>
              <a:rPr lang="en-US" b="0" i="0" dirty="0">
                <a:solidFill>
                  <a:srgbClr val="333333"/>
                </a:solidFill>
                <a:effectLst/>
                <a:latin typeface="72"/>
              </a:rPr>
              <a:t>&gt;25062013&lt;/</a:t>
            </a:r>
            <a:r>
              <a:rPr lang="en-US" b="0" i="0" dirty="0" err="1">
                <a:solidFill>
                  <a:srgbClr val="333333"/>
                </a:solidFill>
                <a:effectLst/>
                <a:latin typeface="72"/>
              </a:rPr>
              <a:t>deliverydate</a:t>
            </a:r>
            <a:r>
              <a:rPr lang="en-US" b="0" i="0" dirty="0">
                <a:solidFill>
                  <a:srgbClr val="333333"/>
                </a:solidFill>
                <a:effectLst/>
                <a:latin typeface="72"/>
              </a:rPr>
              <a:t>&gt;</a:t>
            </a:r>
          </a:p>
          <a:p>
            <a:r>
              <a:rPr lang="en-US" b="0" i="0" dirty="0">
                <a:solidFill>
                  <a:srgbClr val="333333"/>
                </a:solidFill>
                <a:effectLst/>
                <a:latin typeface="72"/>
              </a:rPr>
              <a:t>&lt;/invoice&gt;</a:t>
            </a:r>
            <a:endParaRPr lang="en-IN" dirty="0"/>
          </a:p>
        </p:txBody>
      </p:sp>
      <p:sp>
        <p:nvSpPr>
          <p:cNvPr id="4" name="Title 1">
            <a:extLst>
              <a:ext uri="{FF2B5EF4-FFF2-40B4-BE49-F238E27FC236}">
                <a16:creationId xmlns:a16="http://schemas.microsoft.com/office/drawing/2014/main" id="{C7AD2157-F7E0-7D4B-3DF9-B2865CEBBD50}"/>
              </a:ext>
            </a:extLst>
          </p:cNvPr>
          <p:cNvSpPr txBox="1">
            <a:spLocks/>
          </p:cNvSpPr>
          <p:nvPr/>
        </p:nvSpPr>
        <p:spPr>
          <a:xfrm>
            <a:off x="141848" y="648924"/>
            <a:ext cx="7886700" cy="6075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3200" dirty="0">
                <a:latin typeface="Cooper Black" panose="0208090404030B020404" pitchFamily="18" charset="0"/>
              </a:rPr>
              <a:t>Header</a:t>
            </a:r>
            <a:br>
              <a:rPr lang="en-IN" sz="3200" dirty="0"/>
            </a:br>
            <a:br>
              <a:rPr lang="en-IN" sz="3200" dirty="0">
                <a:solidFill>
                  <a:srgbClr val="333333"/>
                </a:solidFill>
                <a:latin typeface="72"/>
              </a:rPr>
            </a:br>
            <a:endParaRPr lang="en-IN" sz="3200" dirty="0"/>
          </a:p>
        </p:txBody>
      </p:sp>
    </p:spTree>
    <p:extLst>
      <p:ext uri="{BB962C8B-B14F-4D97-AF65-F5344CB8AC3E}">
        <p14:creationId xmlns:p14="http://schemas.microsoft.com/office/powerpoint/2010/main" val="377679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A6E8-C649-4207-B007-8FEC4F7DEC58}"/>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BBB981A-D646-4A70-A7D9-D39191376974}"/>
              </a:ext>
            </a:extLst>
          </p:cNvPr>
          <p:cNvGraphicFramePr>
            <a:graphicFrameLocks noGrp="1"/>
          </p:cNvGraphicFramePr>
          <p:nvPr>
            <p:ph idx="1"/>
          </p:nvPr>
        </p:nvGraphicFramePr>
        <p:xfrm>
          <a:off x="3717901" y="1344587"/>
          <a:ext cx="1708198" cy="3388970"/>
        </p:xfrm>
        <a:graphic>
          <a:graphicData uri="http://schemas.openxmlformats.org/drawingml/2006/table">
            <a:tbl>
              <a:tblPr/>
              <a:tblGrid>
                <a:gridCol w="984328">
                  <a:extLst>
                    <a:ext uri="{9D8B030D-6E8A-4147-A177-3AD203B41FA5}">
                      <a16:colId xmlns:a16="http://schemas.microsoft.com/office/drawing/2014/main" val="1485342666"/>
                    </a:ext>
                  </a:extLst>
                </a:gridCol>
                <a:gridCol w="723870">
                  <a:extLst>
                    <a:ext uri="{9D8B030D-6E8A-4147-A177-3AD203B41FA5}">
                      <a16:colId xmlns:a16="http://schemas.microsoft.com/office/drawing/2014/main" val="1420770278"/>
                    </a:ext>
                  </a:extLst>
                </a:gridCol>
              </a:tblGrid>
              <a:tr h="345890">
                <a:tc>
                  <a:txBody>
                    <a:bodyPr/>
                    <a:lstStyle/>
                    <a:p>
                      <a:pPr algn="l" fontAlgn="t"/>
                      <a:r>
                        <a:rPr lang="en-IN" sz="1000" b="1">
                          <a:solidFill>
                            <a:srgbClr val="3C3C3C"/>
                          </a:solidFill>
                          <a:effectLst/>
                          <a:latin typeface="BentonSansBook"/>
                        </a:rPr>
                        <a:t>Simple Expression</a:t>
                      </a:r>
                      <a:endParaRPr lang="en-IN" sz="1000" b="0">
                        <a:solidFill>
                          <a:srgbClr val="3C3C3C"/>
                        </a:solidFill>
                        <a:effectLst/>
                        <a:latin typeface="BentonSansBook"/>
                      </a:endParaRP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1">
                          <a:solidFill>
                            <a:srgbClr val="3C3C3C"/>
                          </a:solidFill>
                          <a:effectLst/>
                          <a:latin typeface="BentonSansBook"/>
                        </a:rPr>
                        <a:t>Output Value</a:t>
                      </a:r>
                      <a:endParaRPr lang="en-IN" sz="1000" b="0">
                        <a:solidFill>
                          <a:srgbClr val="3C3C3C"/>
                        </a:solidFill>
                        <a:effectLst/>
                        <a:latin typeface="BentonSansBook"/>
                      </a:endParaRP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95820026"/>
                  </a:ext>
                </a:extLst>
              </a:tr>
              <a:tr h="494480">
                <a:tc>
                  <a:txBody>
                    <a:bodyPr/>
                    <a:lstStyle/>
                    <a:p>
                      <a:pPr algn="l" fontAlgn="t"/>
                      <a:r>
                        <a:rPr lang="en-IN" sz="1000" b="0">
                          <a:solidFill>
                            <a:srgbClr val="3C3C3C"/>
                          </a:solidFill>
                          <a:effectLst/>
                          <a:latin typeface="BentonSansBook"/>
                        </a:rPr>
                        <a:t>${date:now:yyyyMMdd’T’hh:mm:ss}</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20211201T03:34:48</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1641149532"/>
                  </a:ext>
                </a:extLst>
              </a:tr>
              <a:tr h="345890">
                <a:tc>
                  <a:txBody>
                    <a:bodyPr/>
                    <a:lstStyle/>
                    <a:p>
                      <a:pPr algn="l" fontAlgn="t"/>
                      <a:r>
                        <a:rPr lang="en-IN" sz="1000" b="0">
                          <a:solidFill>
                            <a:srgbClr val="3C3C3C"/>
                          </a:solidFill>
                          <a:effectLst/>
                          <a:latin typeface="BentonSansBook"/>
                        </a:rPr>
                        <a:t>${date:now:yyyyMMdd}</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111753770"/>
                  </a:ext>
                </a:extLst>
              </a:tr>
              <a:tr h="494480">
                <a:tc>
                  <a:txBody>
                    <a:bodyPr/>
                    <a:lstStyle/>
                    <a:p>
                      <a:pPr algn="l" fontAlgn="t"/>
                      <a:r>
                        <a:rPr lang="en-IN" sz="1000" b="0">
                          <a:solidFill>
                            <a:srgbClr val="3C3C3C"/>
                          </a:solidFill>
                          <a:effectLst/>
                          <a:latin typeface="BentonSansBook"/>
                        </a:rPr>
                        <a:t>${date:now:yyyyMMdd HH:mm:ss}</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 15:34:48</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941729855"/>
                  </a:ext>
                </a:extLst>
              </a:tr>
              <a:tr h="494480">
                <a:tc>
                  <a:txBody>
                    <a:bodyPr/>
                    <a:lstStyle/>
                    <a:p>
                      <a:pPr algn="l" fontAlgn="t"/>
                      <a:r>
                        <a:rPr lang="en-IN" sz="1000" b="0">
                          <a:solidFill>
                            <a:srgbClr val="3C3C3C"/>
                          </a:solidFill>
                          <a:effectLst/>
                          <a:latin typeface="BentonSansBook"/>
                        </a:rPr>
                        <a:t>${date:now:yyyyMMdd HH:mm:ss.Sz}</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 15:34:48.54UTC</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95914817"/>
                  </a:ext>
                </a:extLst>
              </a:tr>
              <a:tr h="494480">
                <a:tc>
                  <a:txBody>
                    <a:bodyPr/>
                    <a:lstStyle/>
                    <a:p>
                      <a:pPr algn="l" fontAlgn="t"/>
                      <a:r>
                        <a:rPr lang="en-IN" sz="1000" b="0">
                          <a:solidFill>
                            <a:srgbClr val="3C3C3C"/>
                          </a:solidFill>
                          <a:effectLst/>
                          <a:latin typeface="BentonSansBook"/>
                        </a:rPr>
                        <a:t>${date:now:yyyyMMdd’T’HH:mm:ss.SSS Z}</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a:solidFill>
                            <a:srgbClr val="3C3C3C"/>
                          </a:solidFill>
                          <a:effectLst/>
                          <a:latin typeface="BentonSansBook"/>
                        </a:rPr>
                        <a:t>20211201T15:34:48.054 +0000</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306131315"/>
                  </a:ext>
                </a:extLst>
              </a:tr>
              <a:tr h="643070">
                <a:tc>
                  <a:txBody>
                    <a:bodyPr/>
                    <a:lstStyle/>
                    <a:p>
                      <a:pPr algn="l" fontAlgn="t"/>
                      <a:r>
                        <a:rPr lang="en-IN" sz="1000" b="0">
                          <a:solidFill>
                            <a:srgbClr val="3C3C3C"/>
                          </a:solidFill>
                          <a:effectLst/>
                          <a:latin typeface="BentonSansBook"/>
                        </a:rPr>
                        <a:t>${date:now:yyyyMMdd HH:mm:ss.SSS aaa}</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tc>
                  <a:txBody>
                    <a:bodyPr/>
                    <a:lstStyle/>
                    <a:p>
                      <a:pPr algn="l" fontAlgn="t"/>
                      <a:r>
                        <a:rPr lang="en-IN" sz="1000" b="0" dirty="0">
                          <a:solidFill>
                            <a:srgbClr val="3C3C3C"/>
                          </a:solidFill>
                          <a:effectLst/>
                          <a:latin typeface="BentonSansBook"/>
                        </a:rPr>
                        <a:t>20211201 15:34:48.054 PM</a:t>
                      </a:r>
                    </a:p>
                  </a:txBody>
                  <a:tcPr marL="48709" marR="48709" marT="24355" marB="24355">
                    <a:lnL w="6350" cap="flat" cmpd="sng" algn="ctr">
                      <a:solidFill>
                        <a:srgbClr val="C6C6C6"/>
                      </a:solidFill>
                      <a:prstDash val="solid"/>
                      <a:round/>
                      <a:headEnd type="none" w="med" len="med"/>
                      <a:tailEnd type="none" w="med" len="med"/>
                    </a:lnL>
                    <a:lnR w="6350" cap="flat" cmpd="sng" algn="ctr">
                      <a:solidFill>
                        <a:srgbClr val="C6C6C6"/>
                      </a:solidFill>
                      <a:prstDash val="solid"/>
                      <a:round/>
                      <a:headEnd type="none" w="med" len="med"/>
                      <a:tailEnd type="none" w="med" len="med"/>
                    </a:lnR>
                    <a:lnT w="6350" cap="flat" cmpd="sng" algn="ctr">
                      <a:solidFill>
                        <a:srgbClr val="C6C6C6"/>
                      </a:solidFill>
                      <a:prstDash val="solid"/>
                      <a:round/>
                      <a:headEnd type="none" w="med" len="med"/>
                      <a:tailEnd type="none" w="med" len="med"/>
                    </a:lnT>
                    <a:lnB w="6350" cap="flat" cmpd="sng" algn="ctr">
                      <a:solidFill>
                        <a:srgbClr val="C6C6C6"/>
                      </a:solidFill>
                      <a:prstDash val="solid"/>
                      <a:round/>
                      <a:headEnd type="none" w="med" len="med"/>
                      <a:tailEnd type="none" w="med" len="med"/>
                    </a:lnB>
                    <a:solidFill>
                      <a:srgbClr val="FFFFFF"/>
                    </a:solidFill>
                  </a:tcPr>
                </a:tc>
                <a:extLst>
                  <a:ext uri="{0D108BD9-81ED-4DB2-BD59-A6C34878D82A}">
                    <a16:rowId xmlns:a16="http://schemas.microsoft.com/office/drawing/2014/main" val="2628163555"/>
                  </a:ext>
                </a:extLst>
              </a:tr>
            </a:tbl>
          </a:graphicData>
        </a:graphic>
      </p:graphicFrame>
    </p:spTree>
    <p:extLst>
      <p:ext uri="{BB962C8B-B14F-4D97-AF65-F5344CB8AC3E}">
        <p14:creationId xmlns:p14="http://schemas.microsoft.com/office/powerpoint/2010/main" val="4092521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a:xfrm>
            <a:off x="312886" y="240951"/>
            <a:ext cx="7886700" cy="994172"/>
          </a:xfrm>
        </p:spPr>
        <p:txBody>
          <a:bodyPr/>
          <a:lstStyle/>
          <a:p>
            <a:r>
              <a:rPr lang="en-US" dirty="0"/>
              <a:t>A</a:t>
            </a:r>
            <a:r>
              <a:rPr lang="en-IN" dirty="0"/>
              <a:t>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628651" y="1369219"/>
            <a:ext cx="3753251" cy="3263504"/>
          </a:xfrm>
        </p:spPr>
        <p:txBody>
          <a:bodyPr>
            <a:normAutofit fontScale="925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IN" sz="2400" dirty="0"/>
              <a:t>Smoke test Basic </a:t>
            </a:r>
            <a:r>
              <a:rPr lang="en-IN" sz="2400" dirty="0" err="1"/>
              <a:t>iflow</a:t>
            </a:r>
            <a:r>
              <a:rPr lang="en-IN" sz="2400" dirty="0"/>
              <a:t> – hello world</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2400" dirty="0"/>
              <a:t>Smoke Test Scenario with External Data Source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sz="2400" dirty="0"/>
              <a:t>Postman to CPI </a:t>
            </a:r>
            <a:r>
              <a:rPr lang="en-US" sz="2400" dirty="0" err="1"/>
              <a:t>Itegration</a:t>
            </a:r>
            <a:b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4381902" y="1380072"/>
            <a:ext cx="3753251"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IN"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453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a:xfrm>
            <a:off x="187896" y="375047"/>
            <a:ext cx="7886700" cy="994172"/>
          </a:xfrm>
        </p:spPr>
        <p:txBody>
          <a:bodyPr>
            <a:normAutofit fontScale="90000"/>
          </a:bodyPr>
          <a:lstStyle/>
          <a:p>
            <a:r>
              <a:rPr lang="en-IN" sz="3600" dirty="0">
                <a:effectLst/>
                <a:latin typeface="Cooper Black" panose="0208090404030B020404" pitchFamily="18" charset="0"/>
              </a:rPr>
              <a:t>Smoke Test Scenario</a:t>
            </a:r>
            <a:br>
              <a:rPr lang="en-IN" dirty="0">
                <a:effectLst/>
              </a:rPr>
            </a:br>
            <a:br>
              <a:rPr lang="en-IN" dirty="0">
                <a:effectLst/>
              </a:rPr>
            </a:br>
            <a:endParaRPr lang="en-IN"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Tree>
    <p:extLst>
      <p:ext uri="{BB962C8B-B14F-4D97-AF65-F5344CB8AC3E}">
        <p14:creationId xmlns:p14="http://schemas.microsoft.com/office/powerpoint/2010/main" val="93352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82A2-E011-442C-9E40-562426F36D1A}"/>
              </a:ext>
            </a:extLst>
          </p:cNvPr>
          <p:cNvSpPr>
            <a:spLocks noGrp="1"/>
          </p:cNvSpPr>
          <p:nvPr>
            <p:ph type="title"/>
          </p:nvPr>
        </p:nvSpPr>
        <p:spPr>
          <a:xfrm>
            <a:off x="207631" y="129119"/>
            <a:ext cx="7886700" cy="994172"/>
          </a:xfrm>
        </p:spPr>
        <p:txBody>
          <a:bodyPr>
            <a:normAutofit/>
          </a:bodyPr>
          <a:lstStyle/>
          <a:p>
            <a:r>
              <a:rPr lang="en-US" sz="3200" dirty="0">
                <a:latin typeface="Cooper Black" panose="0208090404030B020404" pitchFamily="18" charset="0"/>
              </a:rPr>
              <a:t>Integration Process</a:t>
            </a:r>
            <a:endParaRPr lang="en-IN" sz="3200" dirty="0">
              <a:latin typeface="Cooper Black" panose="0208090404030B020404" pitchFamily="18" charset="0"/>
            </a:endParaRPr>
          </a:p>
        </p:txBody>
      </p:sp>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26465" y="2158200"/>
            <a:ext cx="4491070" cy="16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44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p:txBody>
          <a:bodyPr>
            <a:normAutofit fontScale="925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
        <p:nvSpPr>
          <p:cNvPr id="4" name="Title 1">
            <a:extLst>
              <a:ext uri="{FF2B5EF4-FFF2-40B4-BE49-F238E27FC236}">
                <a16:creationId xmlns:a16="http://schemas.microsoft.com/office/drawing/2014/main" id="{9DE1E527-BEBA-835A-E743-3C3D333D6E31}"/>
              </a:ext>
            </a:extLst>
          </p:cNvPr>
          <p:cNvSpPr txBox="1">
            <a:spLocks/>
          </p:cNvSpPr>
          <p:nvPr/>
        </p:nvSpPr>
        <p:spPr>
          <a:xfrm>
            <a:off x="207631" y="12911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Integration Process</a:t>
            </a:r>
            <a:endParaRPr lang="en-IN" sz="3200" dirty="0">
              <a:latin typeface="Cooper Black" panose="0208090404030B020404" pitchFamily="18" charset="0"/>
            </a:endParaRPr>
          </a:p>
        </p:txBody>
      </p:sp>
    </p:spTree>
    <p:extLst>
      <p:ext uri="{BB962C8B-B14F-4D97-AF65-F5344CB8AC3E}">
        <p14:creationId xmlns:p14="http://schemas.microsoft.com/office/powerpoint/2010/main" val="349268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192" y="470927"/>
            <a:ext cx="420314" cy="202766"/>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45066" y="314997"/>
            <a:ext cx="669374" cy="593545"/>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189" y="1753478"/>
            <a:ext cx="6064887" cy="163654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365106" y="2294751"/>
            <a:ext cx="3970545" cy="577081"/>
          </a:xfrm>
          <a:prstGeom prst="rect">
            <a:avLst/>
          </a:prstGeom>
          <a:noFill/>
          <a:ln>
            <a:noFill/>
          </a:ln>
        </p:spPr>
        <p:txBody>
          <a:bodyPr wrap="square" rtlCol="0">
            <a:spAutoFit/>
          </a:bodyPr>
          <a:lstStyle/>
          <a:p>
            <a:pPr defTabSz="685663"/>
            <a:r>
              <a:rPr lang="en-US" sz="3150" dirty="0">
                <a:solidFill>
                  <a:srgbClr val="FFFFFF"/>
                </a:solidFill>
                <a:latin typeface="Cooper Black" panose="0208090404030B020404" pitchFamily="18"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3651698" y="-1"/>
            <a:ext cx="5700970" cy="51435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a:endParaRPr>
          </a:p>
        </p:txBody>
      </p:sp>
      <p:pic>
        <p:nvPicPr>
          <p:cNvPr id="3" name="Picture 4">
            <a:extLst>
              <a:ext uri="{FF2B5EF4-FFF2-40B4-BE49-F238E27FC236}">
                <a16:creationId xmlns:a16="http://schemas.microsoft.com/office/drawing/2014/main" id="{6EB21AFC-1147-2BCF-73FE-976D1CE36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022" y="6668"/>
            <a:ext cx="757356" cy="748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44A45F-8043-A91B-4B12-199AAF08E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702426"/>
            <a:ext cx="446564" cy="441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CF16E-C099-C1F0-B8CB-E54D16081D1C}"/>
              </a:ext>
            </a:extLst>
          </p:cNvPr>
          <p:cNvSpPr txBox="1"/>
          <p:nvPr/>
        </p:nvSpPr>
        <p:spPr>
          <a:xfrm>
            <a:off x="5573950" y="4702427"/>
            <a:ext cx="4082744" cy="323165"/>
          </a:xfrm>
          <a:prstGeom prst="rect">
            <a:avLst/>
          </a:prstGeom>
          <a:noFill/>
        </p:spPr>
        <p:txBody>
          <a:bodyPr wrap="square" rtlCol="0">
            <a:spAutoFit/>
          </a:bodyPr>
          <a:lstStyle/>
          <a:p>
            <a:r>
              <a:rPr lang="en-US" sz="1500" dirty="0">
                <a:latin typeface="Cooper Black" panose="0208090404030B020404" pitchFamily="18" charset="0"/>
              </a:rPr>
              <a:t>www.anubhavtrainings.com</a:t>
            </a:r>
            <a:endParaRPr lang="en-IN" sz="1500" dirty="0">
              <a:latin typeface="Cooper Black" panose="0208090404030B020404" pitchFamily="18" charset="0"/>
            </a:endParaRPr>
          </a:p>
        </p:txBody>
      </p:sp>
    </p:spTree>
    <p:extLst>
      <p:ext uri="{BB962C8B-B14F-4D97-AF65-F5344CB8AC3E}">
        <p14:creationId xmlns:p14="http://schemas.microsoft.com/office/powerpoint/2010/main" val="4161737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
        <p:nvSpPr>
          <p:cNvPr id="4" name="Title 1">
            <a:extLst>
              <a:ext uri="{FF2B5EF4-FFF2-40B4-BE49-F238E27FC236}">
                <a16:creationId xmlns:a16="http://schemas.microsoft.com/office/drawing/2014/main" id="{1F817BB7-5B53-02B0-A513-03FED01F5C63}"/>
              </a:ext>
            </a:extLst>
          </p:cNvPr>
          <p:cNvSpPr txBox="1">
            <a:spLocks/>
          </p:cNvSpPr>
          <p:nvPr/>
        </p:nvSpPr>
        <p:spPr>
          <a:xfrm>
            <a:off x="207631" y="12911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latin typeface="Cooper Black" panose="0208090404030B020404" pitchFamily="18" charset="0"/>
              </a:rPr>
              <a:t>Integration Process</a:t>
            </a:r>
            <a:endParaRPr lang="en-IN" sz="3200" dirty="0">
              <a:latin typeface="Cooper Black" panose="0208090404030B020404" pitchFamily="18" charset="0"/>
            </a:endParaRPr>
          </a:p>
        </p:txBody>
      </p:sp>
    </p:spTree>
    <p:extLst>
      <p:ext uri="{BB962C8B-B14F-4D97-AF65-F5344CB8AC3E}">
        <p14:creationId xmlns:p14="http://schemas.microsoft.com/office/powerpoint/2010/main" val="3635658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269609" y="208814"/>
            <a:ext cx="5262840" cy="1185809"/>
          </a:xfrm>
        </p:spPr>
        <p:txBody>
          <a:bodyPr>
            <a:normAutofit fontScale="90000"/>
          </a:bodyPr>
          <a:lstStyle/>
          <a:p>
            <a:r>
              <a:rPr lang="en-US" sz="3600" dirty="0">
                <a:latin typeface="Cooper Black" panose="0208090404030B020404" pitchFamily="18" charset="0"/>
              </a:rPr>
              <a:t>Add a Timer Start Event</a:t>
            </a:r>
            <a:br>
              <a:rPr lang="en-US" sz="1800" dirty="0"/>
            </a:br>
            <a:br>
              <a:rPr lang="en-US" sz="1800" dirty="0">
                <a:latin typeface="72"/>
              </a:rPr>
            </a:br>
            <a:endParaRPr lang="en-IN" sz="1800" dirty="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486698" y="1828801"/>
            <a:ext cx="2629121" cy="2839064"/>
          </a:xfrm>
        </p:spPr>
        <p:txBody>
          <a:bodyPr>
            <a:normAutofit/>
          </a:bodyPr>
          <a:lstStyle/>
          <a:p>
            <a:r>
              <a:rPr lang="en-US" sz="1500">
                <a:latin typeface="72"/>
              </a:rPr>
              <a:t>Open the integration flow model (Edit mode), select the Sender shape, and choose</a:t>
            </a:r>
          </a:p>
          <a:p>
            <a:r>
              <a:rPr lang="en-US" sz="1500">
                <a:latin typeface="72"/>
              </a:rPr>
              <a:t> the recycle bin icon (to remove the Sender shape</a:t>
            </a:r>
            <a:endParaRPr lang="en-IN" sz="15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154109"/>
            <a:ext cx="4514498" cy="283284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709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46E-EDB5-4727-A92F-F586641372E7}"/>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443040" y="1747879"/>
            <a:ext cx="3419569" cy="2984689"/>
          </a:xfrm>
        </p:spPr>
        <p:txBody>
          <a:bodyPr anchor="ctr">
            <a:normAutofit/>
          </a:bodyPr>
          <a:lstStyle/>
          <a:p>
            <a:pPr>
              <a:buFont typeface="+mj-lt"/>
              <a:buAutoNum type="arabicPeriod"/>
            </a:pPr>
            <a:r>
              <a:rPr lang="en-US" sz="1500">
                <a:latin typeface="72"/>
              </a:rPr>
              <a:t>In the same way, remove the Start event.</a:t>
            </a:r>
          </a:p>
          <a:p>
            <a:pPr>
              <a:buFont typeface="+mj-lt"/>
              <a:buAutoNum type="arabicPeriod"/>
            </a:pPr>
            <a:r>
              <a:rPr lang="en-US" sz="1500">
                <a:latin typeface="72"/>
              </a:rPr>
              <a:t>In the palette, select the </a:t>
            </a:r>
            <a:r>
              <a:rPr lang="en-US" sz="1500" b="1">
                <a:latin typeface="72"/>
              </a:rPr>
              <a:t>Events</a:t>
            </a:r>
            <a:r>
              <a:rPr lang="en-US" sz="1500">
                <a:latin typeface="72"/>
              </a:rPr>
              <a:t> entry, and then select the Timer shape.</a:t>
            </a:r>
          </a:p>
          <a:p>
            <a:br>
              <a:rPr lang="en-US" sz="1500"/>
            </a:br>
            <a:endParaRPr lang="en-IN" sz="150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33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39766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Place the Timer shape in the Integration Process shape (at the point where the Start event was previously located).</a:t>
            </a:r>
          </a:p>
          <a:p>
            <a:pPr>
              <a:buFont typeface="+mj-lt"/>
              <a:buAutoNum type="arabicPeriod"/>
            </a:pPr>
            <a:r>
              <a:rPr lang="en-US" sz="1500">
                <a:latin typeface="72"/>
              </a:rPr>
              <a:t>In the properties section of the Timer event (displayed below the integration flow model when the Timer event is selected in the model), go to the </a:t>
            </a:r>
            <a:r>
              <a:rPr lang="en-US" sz="1500" b="1">
                <a:latin typeface="72"/>
              </a:rPr>
              <a:t>Scheduler</a:t>
            </a:r>
            <a:r>
              <a:rPr lang="en-US" sz="1500">
                <a:latin typeface="72"/>
              </a:rPr>
              <a:t> tab.</a:t>
            </a:r>
          </a:p>
          <a:p>
            <a:endParaRPr lang="en-IN" sz="150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7" y="605695"/>
            <a:ext cx="4483859" cy="3929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67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BA9A-4109-4CC6-851F-60FF06905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Tree>
    <p:extLst>
      <p:ext uri="{BB962C8B-B14F-4D97-AF65-F5344CB8AC3E}">
        <p14:creationId xmlns:p14="http://schemas.microsoft.com/office/powerpoint/2010/main" val="242808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78941" y="464280"/>
            <a:ext cx="8046162" cy="973836"/>
          </a:xfrm>
        </p:spPr>
        <p:txBody>
          <a:bodyPr anchor="b">
            <a:normAutofit fontScale="90000"/>
          </a:bodyPr>
          <a:lstStyle/>
          <a:p>
            <a:r>
              <a:rPr lang="en-US" sz="3600" dirty="0">
                <a:latin typeface="Cooper Black" panose="0208090404030B020404" pitchFamily="18" charset="0"/>
              </a:rPr>
              <a:t>Create a Content Modifier to Define the Message Body</a:t>
            </a:r>
            <a:br>
              <a:rPr lang="en-US" sz="2550" dirty="0">
                <a:latin typeface="72"/>
              </a:rPr>
            </a:br>
            <a:endParaRPr lang="en-IN" sz="2550" dirty="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595246" y="1949632"/>
            <a:ext cx="3398174" cy="2729588"/>
          </a:xfrm>
        </p:spPr>
        <p:txBody>
          <a:bodyPr anchor="ctr">
            <a:normAutofit/>
          </a:bodyPr>
          <a:lstStyle/>
          <a:p>
            <a:r>
              <a:rPr lang="en-IN" sz="1500"/>
              <a:t>A</a:t>
            </a:r>
            <a:r>
              <a:rPr lang="en-US" sz="1500">
                <a:latin typeface="72"/>
              </a:rPr>
              <a:t>dd a Content Modifier step to create the message body.</a:t>
            </a:r>
          </a:p>
          <a:p>
            <a:r>
              <a:rPr lang="en-US" sz="1500">
                <a:latin typeface="72"/>
              </a:rPr>
              <a:t>As the integration flow has no sender, we use a Content Modifier to create a message from scratch.</a:t>
            </a:r>
          </a:p>
          <a:p>
            <a:pPr>
              <a:buFont typeface="+mj-lt"/>
              <a:buAutoNum type="arabicPeriod"/>
            </a:pPr>
            <a:r>
              <a:rPr lang="en-US" sz="1500">
                <a:latin typeface="72"/>
              </a:rPr>
              <a:t>To add a Content Modifier, go to the palette, choose the </a:t>
            </a:r>
            <a:r>
              <a:rPr lang="en-US" sz="1500" b="1">
                <a:latin typeface="72"/>
              </a:rPr>
              <a:t>Message Transformers</a:t>
            </a:r>
            <a:r>
              <a:rPr lang="en-US" sz="1500">
                <a:latin typeface="72"/>
              </a:rPr>
              <a:t> icon, and select the </a:t>
            </a:r>
            <a:r>
              <a:rPr lang="en-US" sz="1500" b="1">
                <a:latin typeface="72"/>
              </a:rPr>
              <a:t>Content Modifier</a:t>
            </a:r>
            <a:r>
              <a:rPr lang="en-US" sz="1500">
                <a:latin typeface="72"/>
              </a:rPr>
              <a:t> icon.</a:t>
            </a:r>
          </a:p>
          <a:p>
            <a:br>
              <a:rPr lang="en-US" sz="1500"/>
            </a:br>
            <a:endParaRPr lang="en-IN" sz="150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8320" y="1863191"/>
            <a:ext cx="3313367" cy="278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3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EC06-5267-40C0-9B5B-4670D5EB0E4A}"/>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595246" y="1949632"/>
            <a:ext cx="3398174" cy="2729588"/>
          </a:xfrm>
        </p:spPr>
        <p:txBody>
          <a:bodyPr anchor="ctr">
            <a:normAutofit/>
          </a:bodyPr>
          <a:lstStyle/>
          <a:p>
            <a:r>
              <a:rPr lang="en-US" sz="1500">
                <a:latin typeface="72"/>
              </a:rPr>
              <a:t>Place the Content Modifier in the model after the Timer Start event.</a:t>
            </a:r>
            <a:br>
              <a:rPr lang="en-US" sz="1500"/>
            </a:br>
            <a:endParaRPr lang="en-IN" sz="150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517290"/>
            <a:ext cx="3862708" cy="147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39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66A6-D0C0-4754-8BEC-E7B8B4503E9C}"/>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595246" y="1949632"/>
            <a:ext cx="3398174" cy="2729588"/>
          </a:xfrm>
        </p:spPr>
        <p:txBody>
          <a:bodyPr anchor="ctr">
            <a:normAutofit/>
          </a:bodyPr>
          <a:lstStyle/>
          <a:p>
            <a:r>
              <a:rPr lang="en-IN" sz="1500"/>
              <a:t> </a:t>
            </a:r>
            <a:r>
              <a:rPr lang="en-US" sz="1500"/>
              <a:t>In the Content Modifier properties section, go to the Message Body tab and enter the following string sequence in the entry field:</a:t>
            </a:r>
          </a:p>
          <a:p>
            <a:endParaRPr lang="en-US" sz="1500"/>
          </a:p>
          <a:p>
            <a:r>
              <a:rPr lang="en-US" sz="1500"/>
              <a:t>Hello World!</a:t>
            </a:r>
          </a:p>
          <a:p>
            <a:endParaRPr lang="en-IN" sz="150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609029"/>
            <a:ext cx="3862708" cy="129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23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2560-1BB9-408F-9D90-CBD2E19DB1B4}"/>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This simulates the inbound XML message.</a:t>
            </a:r>
          </a:p>
          <a:p>
            <a:pPr>
              <a:buFont typeface="+mj-lt"/>
              <a:buAutoNum type="arabicPeriod"/>
            </a:pPr>
            <a:r>
              <a:rPr lang="en-US" sz="1500">
                <a:latin typeface="72"/>
              </a:rPr>
              <a:t>Connect the Timer event with the Content Modifier. To do this, select the Timer event.</a:t>
            </a:r>
          </a:p>
          <a:p>
            <a:endParaRPr lang="en-IN" sz="150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222759"/>
            <a:ext cx="3862708" cy="20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857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7EFA-793A-B0CF-1251-9E2EAB45DABD}"/>
              </a:ext>
            </a:extLst>
          </p:cNvPr>
          <p:cNvSpPr>
            <a:spLocks noGrp="1"/>
          </p:cNvSpPr>
          <p:nvPr>
            <p:ph type="title"/>
          </p:nvPr>
        </p:nvSpPr>
        <p:spPr>
          <a:xfrm>
            <a:off x="0" y="88533"/>
            <a:ext cx="7886700" cy="844487"/>
          </a:xfrm>
        </p:spPr>
        <p:txBody>
          <a:bodyPr>
            <a:normAutofit/>
          </a:bodyPr>
          <a:lstStyle/>
          <a:p>
            <a:r>
              <a:rPr lang="en-IN" sz="3200" dirty="0">
                <a:latin typeface="Cooper Black" panose="0208090404030B020404" pitchFamily="18" charset="0"/>
              </a:rPr>
              <a:t>Agenda</a:t>
            </a:r>
          </a:p>
        </p:txBody>
      </p:sp>
      <p:sp>
        <p:nvSpPr>
          <p:cNvPr id="3" name="Content Placeholder 2">
            <a:extLst>
              <a:ext uri="{FF2B5EF4-FFF2-40B4-BE49-F238E27FC236}">
                <a16:creationId xmlns:a16="http://schemas.microsoft.com/office/drawing/2014/main" id="{1567470B-65BA-C349-7FF0-5578AC4E77DA}"/>
              </a:ext>
            </a:extLst>
          </p:cNvPr>
          <p:cNvSpPr>
            <a:spLocks noGrp="1"/>
          </p:cNvSpPr>
          <p:nvPr>
            <p:ph idx="1"/>
          </p:nvPr>
        </p:nvSpPr>
        <p:spPr>
          <a:xfrm>
            <a:off x="220789" y="1145553"/>
            <a:ext cx="7886700" cy="3263504"/>
          </a:xfrm>
        </p:spPr>
        <p:txBody>
          <a:bodyPr/>
          <a:lstStyle/>
          <a:p>
            <a:r>
              <a:rPr lang="en-IN" dirty="0"/>
              <a:t>Content Modifier</a:t>
            </a:r>
          </a:p>
          <a:p>
            <a:r>
              <a:rPr lang="en-IN" dirty="0"/>
              <a:t>Smoke test</a:t>
            </a:r>
          </a:p>
          <a:p>
            <a:endParaRPr lang="en-IN" dirty="0"/>
          </a:p>
        </p:txBody>
      </p:sp>
    </p:spTree>
    <p:extLst>
      <p:ext uri="{BB962C8B-B14F-4D97-AF65-F5344CB8AC3E}">
        <p14:creationId xmlns:p14="http://schemas.microsoft.com/office/powerpoint/2010/main" val="2638016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03EB-0910-43BE-9A68-E6F1D6A14FFE}"/>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595246" y="1949632"/>
            <a:ext cx="3398174" cy="2729588"/>
          </a:xfrm>
        </p:spPr>
        <p:txBody>
          <a:bodyPr anchor="ctr">
            <a:normAutofit/>
          </a:bodyPr>
          <a:lstStyle/>
          <a:p>
            <a:r>
              <a:rPr lang="en-US" sz="1500">
                <a:latin typeface="72"/>
              </a:rPr>
              <a:t>Click the arrow icon, and drag and drop the cursor to the Content Modifier.</a:t>
            </a:r>
            <a:br>
              <a:rPr lang="en-US" sz="1500"/>
            </a:br>
            <a:endParaRPr lang="en-IN" sz="150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45504"/>
            <a:ext cx="3862708" cy="222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887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a:xfrm>
            <a:off x="59206" y="240952"/>
            <a:ext cx="8456144" cy="994172"/>
          </a:xfrm>
        </p:spPr>
        <p:txBody>
          <a:bodyPr>
            <a:normAutofit fontScale="90000"/>
          </a:bodyPr>
          <a:lstStyle/>
          <a:p>
            <a:r>
              <a:rPr lang="en-US" sz="3600" b="0" i="0" dirty="0">
                <a:solidFill>
                  <a:srgbClr val="333333"/>
                </a:solidFill>
                <a:effectLst/>
                <a:latin typeface="Cooper Black" panose="0208090404030B020404" pitchFamily="18" charset="0"/>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Tree>
    <p:extLst>
      <p:ext uri="{BB962C8B-B14F-4D97-AF65-F5344CB8AC3E}">
        <p14:creationId xmlns:p14="http://schemas.microsoft.com/office/powerpoint/2010/main" val="16486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70C-556A-40E7-BBAB-4824FAEA1DC9}"/>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21510" name="Content Placeholder 21509">
            <a:extLst>
              <a:ext uri="{FF2B5EF4-FFF2-40B4-BE49-F238E27FC236}">
                <a16:creationId xmlns:a16="http://schemas.microsoft.com/office/drawing/2014/main" id="{F28B37B8-7077-69CD-C3A7-A54D58958EBB}"/>
              </a:ext>
            </a:extLst>
          </p:cNvPr>
          <p:cNvSpPr>
            <a:spLocks noGrp="1"/>
          </p:cNvSpPr>
          <p:nvPr>
            <p:ph idx="1"/>
          </p:nvPr>
        </p:nvSpPr>
        <p:spPr>
          <a:xfrm>
            <a:off x="443040" y="1747879"/>
            <a:ext cx="3419569" cy="2984689"/>
          </a:xfrm>
        </p:spPr>
        <p:txBody>
          <a:bodyPr anchor="ctr">
            <a:normAutofit/>
          </a:bodyPr>
          <a:lstStyle/>
          <a:p>
            <a:endParaRPr lang="en-US" sz="1500"/>
          </a:p>
        </p:txBody>
      </p:sp>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102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51AB-AF62-4F22-9265-A5E6569727AE}"/>
              </a:ext>
            </a:extLst>
          </p:cNvPr>
          <p:cNvSpPr>
            <a:spLocks noGrp="1"/>
          </p:cNvSpPr>
          <p:nvPr>
            <p:ph type="title"/>
          </p:nvPr>
        </p:nvSpPr>
        <p:spPr>
          <a:xfrm>
            <a:off x="442170" y="642135"/>
            <a:ext cx="3420438" cy="846051"/>
          </a:xfrm>
        </p:spPr>
        <p:txBody>
          <a:bodyPr anchor="ctr">
            <a:normAutofit/>
          </a:bodyPr>
          <a:lstStyle/>
          <a:p>
            <a:endParaRPr lang="en-IN" sz="3000"/>
          </a:p>
        </p:txBody>
      </p:sp>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443040" y="1747879"/>
            <a:ext cx="3419569" cy="2984689"/>
          </a:xfrm>
        </p:spPr>
        <p:txBody>
          <a:bodyPr anchor="ctr">
            <a:normAutofit/>
          </a:bodyPr>
          <a:lstStyle/>
          <a:p>
            <a:r>
              <a:rPr lang="en-US" sz="1500">
                <a:latin typeface="72"/>
              </a:rPr>
              <a:t>In the </a:t>
            </a:r>
            <a:r>
              <a:rPr lang="en-US" sz="1500" b="1">
                <a:latin typeface="72"/>
              </a:rPr>
              <a:t>Script</a:t>
            </a:r>
            <a:r>
              <a:rPr lang="en-US" sz="1500">
                <a:latin typeface="72"/>
              </a:rPr>
              <a:t> submenu, select </a:t>
            </a:r>
            <a:r>
              <a:rPr lang="en-US" sz="1500" b="1">
                <a:latin typeface="72"/>
              </a:rPr>
              <a:t>Groovy Script</a:t>
            </a:r>
            <a:r>
              <a:rPr lang="en-US" sz="1500">
                <a:latin typeface="72"/>
              </a:rPr>
              <a:t>.</a:t>
            </a:r>
            <a:br>
              <a:rPr lang="en-US" sz="1500"/>
            </a:br>
            <a:endParaRPr lang="en-IN" sz="150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4483341" y="599514"/>
            <a:ext cx="4069058" cy="394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1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8B75-D54C-4E80-90BE-6FE5EA5CEAC1}"/>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Place the Script step shape after the Content Modifier step and connect both shapes.</a:t>
            </a:r>
          </a:p>
          <a:p>
            <a:pPr>
              <a:buFont typeface="+mj-lt"/>
              <a:buAutoNum type="arabicPeriod"/>
            </a:pPr>
            <a:r>
              <a:rPr lang="en-US" sz="1500">
                <a:latin typeface="72"/>
              </a:rPr>
              <a:t>Select the Script step.</a:t>
            </a:r>
          </a:p>
          <a:p>
            <a:pPr>
              <a:buFont typeface="+mj-lt"/>
              <a:buAutoNum type="arabicPeriod"/>
            </a:pPr>
            <a:r>
              <a:rPr lang="en-US" sz="1500">
                <a:latin typeface="72"/>
              </a:rPr>
              <a:t>The context icons are displayed.</a:t>
            </a:r>
          </a:p>
          <a:p>
            <a:endParaRPr lang="en-IN" sz="150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531775"/>
            <a:ext cx="3862708" cy="144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12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A229-D6ED-4EC2-A070-55A2C08D7352}"/>
              </a:ext>
            </a:extLst>
          </p:cNvPr>
          <p:cNvSpPr>
            <a:spLocks noGrp="1"/>
          </p:cNvSpPr>
          <p:nvPr>
            <p:ph type="title"/>
          </p:nvPr>
        </p:nvSpPr>
        <p:spPr>
          <a:xfrm>
            <a:off x="486697" y="471950"/>
            <a:ext cx="2629121" cy="1216741"/>
          </a:xfrm>
        </p:spPr>
        <p:txBody>
          <a:bodyPr>
            <a:normAutofit/>
          </a:bodyPr>
          <a:lstStyle/>
          <a:p>
            <a:endParaRPr lang="en-IN" dirty="0"/>
          </a:p>
        </p:txBody>
      </p:sp>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Choose the</a:t>
            </a:r>
            <a:r>
              <a:rPr lang="en-US" sz="1500" b="1">
                <a:latin typeface="72"/>
              </a:rPr>
              <a:t> +</a:t>
            </a:r>
            <a:r>
              <a:rPr lang="en-US" sz="1500">
                <a:latin typeface="72"/>
              </a:rPr>
              <a:t> icon.</a:t>
            </a:r>
          </a:p>
          <a:p>
            <a:pPr>
              <a:buFont typeface="+mj-lt"/>
              <a:buAutoNum type="arabicPeriod"/>
            </a:pPr>
            <a:r>
              <a:rPr lang="en-US" sz="1500">
                <a:latin typeface="72"/>
              </a:rPr>
              <a:t>The default script coding of the step is displayed.</a:t>
            </a:r>
          </a:p>
          <a:p>
            <a:endParaRPr lang="en-IN" sz="15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261329"/>
            <a:ext cx="4514498" cy="26184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20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0B5-1C1A-4EA4-BBFF-5F58038AA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p:txBody>
          <a:bodyPr>
            <a:normAutofit fontScale="475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1187988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9F3-288A-4F5C-B597-B5793DEB4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Tree>
    <p:extLst>
      <p:ext uri="{BB962C8B-B14F-4D97-AF65-F5344CB8AC3E}">
        <p14:creationId xmlns:p14="http://schemas.microsoft.com/office/powerpoint/2010/main" val="1089957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75CD-F2CE-4C34-92C0-CEDBEB61BDB9}"/>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486698" y="1828801"/>
            <a:ext cx="2629121" cy="2839064"/>
          </a:xfrm>
        </p:spPr>
        <p:txBody>
          <a:bodyPr>
            <a:normAutofit/>
          </a:bodyPr>
          <a:lstStyle/>
          <a:p>
            <a:r>
              <a:rPr lang="en-US" sz="1500">
                <a:latin typeface="72"/>
              </a:rPr>
              <a:t>Save and deploy the integration flow on the tenant to process it.</a:t>
            </a:r>
          </a:p>
          <a:p>
            <a:pPr>
              <a:buFont typeface="+mj-lt"/>
              <a:buAutoNum type="arabicPeriod"/>
            </a:pPr>
            <a:r>
              <a:rPr lang="en-US" sz="1500">
                <a:latin typeface="72"/>
              </a:rPr>
              <a:t>When you've finished modeling the integration flow, select </a:t>
            </a:r>
            <a:r>
              <a:rPr lang="en-US" sz="1500" b="1">
                <a:latin typeface="72"/>
              </a:rPr>
              <a:t>Save</a:t>
            </a:r>
            <a:r>
              <a:rPr lang="en-US" sz="1500">
                <a:latin typeface="72"/>
              </a:rPr>
              <a:t>.</a:t>
            </a:r>
          </a:p>
          <a:p>
            <a:endParaRPr lang="en-IN" sz="15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2243232"/>
            <a:ext cx="4514498" cy="6546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08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7C3-4B32-4450-A1B0-92000170E7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p:txBody>
          <a:bodyPr>
            <a:normAutofit lnSpcReduction="10000"/>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Tree>
    <p:extLst>
      <p:ext uri="{BB962C8B-B14F-4D97-AF65-F5344CB8AC3E}">
        <p14:creationId xmlns:p14="http://schemas.microsoft.com/office/powerpoint/2010/main" val="388516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AC2F-73DC-404F-9578-3A7C44ADE402}"/>
              </a:ext>
            </a:extLst>
          </p:cNvPr>
          <p:cNvSpPr>
            <a:spLocks noGrp="1"/>
          </p:cNvSpPr>
          <p:nvPr>
            <p:ph type="title"/>
          </p:nvPr>
        </p:nvSpPr>
        <p:spPr>
          <a:xfrm>
            <a:off x="85520" y="164995"/>
            <a:ext cx="7886700" cy="584945"/>
          </a:xfrm>
        </p:spPr>
        <p:txBody>
          <a:bodyPr>
            <a:normAutofit/>
          </a:bodyPr>
          <a:lstStyle/>
          <a:p>
            <a:r>
              <a:rPr lang="en-IN" sz="3200" dirty="0">
                <a:latin typeface="Cooper Black" panose="0208090404030B020404" pitchFamily="18" charset="0"/>
              </a:rPr>
              <a:t>Content Modifier</a:t>
            </a:r>
          </a:p>
        </p:txBody>
      </p:sp>
      <p:sp>
        <p:nvSpPr>
          <p:cNvPr id="3" name="Content Placeholder 2">
            <a:extLst>
              <a:ext uri="{FF2B5EF4-FFF2-40B4-BE49-F238E27FC236}">
                <a16:creationId xmlns:a16="http://schemas.microsoft.com/office/drawing/2014/main" id="{9A0283FF-56B8-43E4-9682-D9CF287F6B8B}"/>
              </a:ext>
            </a:extLst>
          </p:cNvPr>
          <p:cNvSpPr>
            <a:spLocks noGrp="1"/>
          </p:cNvSpPr>
          <p:nvPr>
            <p:ph idx="1"/>
          </p:nvPr>
        </p:nvSpPr>
        <p:spPr/>
        <p:txBody>
          <a:bodyPr/>
          <a:lstStyle/>
          <a:p>
            <a:r>
              <a:rPr lang="en-US" b="0" i="0" dirty="0">
                <a:solidFill>
                  <a:srgbClr val="333333"/>
                </a:solidFill>
                <a:effectLst/>
                <a:latin typeface="72"/>
              </a:rPr>
              <a:t>You use the content modifier step to modify the content of incoming message by providing additional information in the header or body of the message.</a:t>
            </a:r>
            <a:endParaRPr lang="en-IN" dirty="0"/>
          </a:p>
        </p:txBody>
      </p:sp>
    </p:spTree>
    <p:extLst>
      <p:ext uri="{BB962C8B-B14F-4D97-AF65-F5344CB8AC3E}">
        <p14:creationId xmlns:p14="http://schemas.microsoft.com/office/powerpoint/2010/main" val="275474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9A71-116D-4CA2-B1B3-24AEDC83E3D5}"/>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486698" y="1828801"/>
            <a:ext cx="2629121" cy="2839064"/>
          </a:xfrm>
        </p:spPr>
        <p:txBody>
          <a:bodyPr>
            <a:normAutofit/>
          </a:bodyPr>
          <a:lstStyle/>
          <a:p>
            <a:pPr>
              <a:buFont typeface="+mj-lt"/>
              <a:buAutoNum type="arabicPeriod"/>
            </a:pPr>
            <a:r>
              <a:rPr lang="en-US" sz="1500">
                <a:latin typeface="72"/>
              </a:rPr>
              <a:t>Choose the </a:t>
            </a:r>
            <a:r>
              <a:rPr lang="en-US" sz="1500" b="1">
                <a:latin typeface="72"/>
              </a:rPr>
              <a:t>Operations</a:t>
            </a:r>
            <a:r>
              <a:rPr lang="en-US" sz="1500">
                <a:latin typeface="72"/>
              </a:rPr>
              <a:t> view to check the status of the deployment.</a:t>
            </a:r>
          </a:p>
          <a:p>
            <a:pPr>
              <a:buFont typeface="+mj-lt"/>
              <a:buAutoNum type="arabicPeriod"/>
            </a:pPr>
            <a:r>
              <a:rPr lang="en-US" sz="1500">
                <a:latin typeface="72"/>
              </a:rPr>
              <a:t>Select a tile in the section </a:t>
            </a:r>
            <a:r>
              <a:rPr lang="en-US" sz="1500" b="1">
                <a:latin typeface="72"/>
              </a:rPr>
              <a:t>Manage Integration Content</a:t>
            </a:r>
            <a:r>
              <a:rPr lang="en-US" sz="1500">
                <a:latin typeface="72"/>
              </a:rPr>
              <a:t>.</a:t>
            </a:r>
          </a:p>
          <a:p>
            <a:endParaRPr lang="en-IN" sz="15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31276" y="605695"/>
            <a:ext cx="3960740" cy="3929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2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6D91-B992-41F3-9452-844F8E573F94}"/>
              </a:ext>
            </a:extLst>
          </p:cNvPr>
          <p:cNvSpPr>
            <a:spLocks noGrp="1"/>
          </p:cNvSpPr>
          <p:nvPr>
            <p:ph type="title"/>
          </p:nvPr>
        </p:nvSpPr>
        <p:spPr>
          <a:xfrm>
            <a:off x="209228" y="90402"/>
            <a:ext cx="3184060" cy="1216741"/>
          </a:xfrm>
        </p:spPr>
        <p:txBody>
          <a:bodyPr>
            <a:normAutofit/>
          </a:bodyPr>
          <a:lstStyle/>
          <a:p>
            <a:r>
              <a:rPr lang="en-US" sz="3200" dirty="0">
                <a:latin typeface="Cooper Black" panose="0208090404030B020404" pitchFamily="18" charset="0"/>
              </a:rPr>
              <a:t>Deployment</a:t>
            </a: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486698" y="1828801"/>
            <a:ext cx="2629121" cy="2839064"/>
          </a:xfrm>
        </p:spPr>
        <p:txBody>
          <a:bodyPr>
            <a:normAutofit/>
          </a:bodyPr>
          <a:lstStyle/>
          <a:p>
            <a:r>
              <a:rPr lang="en-US" sz="1500" dirty="0">
                <a:latin typeface="72"/>
              </a:rPr>
              <a:t>You can check the deployment status of your integration flow.</a:t>
            </a:r>
            <a:br>
              <a:rPr lang="en-US" sz="1500" dirty="0"/>
            </a:br>
            <a:r>
              <a:rPr lang="en-US" sz="1500" dirty="0">
                <a:latin typeface="72"/>
              </a:rPr>
              <a:t>You can check the deployment status of your integration flow.</a:t>
            </a:r>
            <a:br>
              <a:rPr lang="en-US" sz="1500" dirty="0"/>
            </a:br>
            <a:endParaRPr lang="en-IN" sz="1500" dirty="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227470"/>
            <a:ext cx="4514498" cy="268612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714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251-8D8E-445C-9DDE-F9DA964663F0}"/>
              </a:ext>
            </a:extLst>
          </p:cNvPr>
          <p:cNvSpPr>
            <a:spLocks noGrp="1"/>
          </p:cNvSpPr>
          <p:nvPr>
            <p:ph type="title"/>
          </p:nvPr>
        </p:nvSpPr>
        <p:spPr>
          <a:xfrm>
            <a:off x="486697" y="471950"/>
            <a:ext cx="2629121" cy="1216741"/>
          </a:xfrm>
        </p:spPr>
        <p:txBody>
          <a:bodyPr>
            <a:normAutofit/>
          </a:bodyPr>
          <a:lstStyle/>
          <a:p>
            <a:endParaRPr lang="en-IN"/>
          </a:p>
        </p:txBody>
      </p:sp>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486698" y="1828801"/>
            <a:ext cx="2629121" cy="28390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450"/>
              </a:spcAft>
              <a:buNone/>
            </a:pPr>
            <a:r>
              <a:rPr lang="en-US" altLang="en-US" sz="1500">
                <a:latin typeface="72"/>
              </a:rPr>
              <a:t>It changes from </a:t>
            </a:r>
            <a:r>
              <a:rPr lang="en-US" altLang="en-US" sz="1500">
                <a:latin typeface="Monaco"/>
              </a:rPr>
              <a:t>Starting</a:t>
            </a:r>
            <a:r>
              <a:rPr lang="en-US" altLang="en-US" sz="1500">
                <a:latin typeface="72"/>
              </a:rPr>
              <a:t> to </a:t>
            </a:r>
            <a:r>
              <a:rPr lang="en-US" altLang="en-US" sz="1500">
                <a:latin typeface="Monaco"/>
              </a:rPr>
              <a:t>Started</a:t>
            </a:r>
            <a:r>
              <a:rPr lang="en-US" altLang="en-US" sz="1500">
                <a:latin typeface="72"/>
              </a:rPr>
              <a:t>.</a:t>
            </a:r>
            <a:br>
              <a:rPr lang="en-US" altLang="en-US" sz="1500"/>
            </a:br>
            <a:endParaRPr lang="en-US" altLang="en-US" sz="15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836927"/>
            <a:ext cx="4514498" cy="146721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011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D84-5D9F-404C-81A7-0874A35BC876}"/>
              </a:ext>
            </a:extLst>
          </p:cNvPr>
          <p:cNvSpPr>
            <a:spLocks noGrp="1"/>
          </p:cNvSpPr>
          <p:nvPr>
            <p:ph type="title"/>
          </p:nvPr>
        </p:nvSpPr>
        <p:spPr/>
        <p:txBody>
          <a:bodyPr/>
          <a:lstStyle/>
          <a:p>
            <a:endParaRPr lang="en-IN"/>
          </a:p>
        </p:txBody>
      </p:sp>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628651" y="1434793"/>
            <a:ext cx="5839527" cy="16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900" dirty="0">
                <a:solidFill>
                  <a:srgbClr val="333333"/>
                </a:solidFill>
                <a:latin typeface="72"/>
              </a:rPr>
              <a:t>When the integration flow has been deployed successfully, the message is processed without any further trigger (based on the settings of the timer).</a:t>
            </a:r>
            <a:endParaRPr lang="en-US" altLang="en-US" sz="600" dirty="0"/>
          </a:p>
          <a:p>
            <a:pPr marL="0" indent="0" eaLnBrk="0" fontAlgn="base" hangingPunct="0">
              <a:lnSpc>
                <a:spcPct val="100000"/>
              </a:lnSpc>
              <a:spcBef>
                <a:spcPct val="0"/>
              </a:spcBef>
              <a:spcAft>
                <a:spcPct val="0"/>
              </a:spcAft>
              <a:buFontTx/>
              <a:buAutoNum type="arabicPeriod"/>
            </a:pPr>
            <a:r>
              <a:rPr lang="en-US" altLang="en-US" sz="900" dirty="0">
                <a:solidFill>
                  <a:srgbClr val="333333"/>
                </a:solidFill>
                <a:latin typeface="72"/>
              </a:rPr>
              <a:t>Go to the Operations view and select a tile under </a:t>
            </a:r>
            <a:r>
              <a:rPr lang="en-US" altLang="en-US" sz="900" b="1" dirty="0">
                <a:solidFill>
                  <a:srgbClr val="333333"/>
                </a:solidFill>
                <a:latin typeface="72"/>
              </a:rPr>
              <a:t>Monitor Message Processing</a:t>
            </a:r>
            <a:r>
              <a:rPr lang="en-US" altLang="en-US" sz="900" dirty="0">
                <a:solidFill>
                  <a:srgbClr val="333333"/>
                </a:solidFill>
                <a:latin typeface="72"/>
              </a:rPr>
              <a:t>.</a:t>
            </a:r>
          </a:p>
          <a:p>
            <a:pPr marL="0" indent="0" eaLnBrk="0" fontAlgn="base" hangingPunct="0">
              <a:lnSpc>
                <a:spcPct val="100000"/>
              </a:lnSpc>
              <a:spcBef>
                <a:spcPct val="0"/>
              </a:spcBef>
              <a:spcAft>
                <a:spcPct val="0"/>
              </a:spcAft>
              <a:buNone/>
            </a:pPr>
            <a:r>
              <a:rPr lang="en-US" altLang="en-US" sz="900" dirty="0">
                <a:solidFill>
                  <a:srgbClr val="333333"/>
                </a:solidFill>
                <a:latin typeface="72"/>
              </a:rPr>
              <a:t>If your integration flow has been processed successfully, the status </a:t>
            </a:r>
            <a:r>
              <a:rPr lang="en-US" altLang="en-US" sz="900" b="1" dirty="0">
                <a:solidFill>
                  <a:srgbClr val="333333"/>
                </a:solidFill>
                <a:latin typeface="72"/>
              </a:rPr>
              <a:t>Completed</a:t>
            </a:r>
            <a:r>
              <a:rPr lang="en-US" altLang="en-US" sz="9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9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900" dirty="0">
                <a:solidFill>
                  <a:srgbClr val="333333"/>
                </a:solidFill>
                <a:latin typeface="72"/>
              </a:rPr>
              <a:t>Under </a:t>
            </a:r>
            <a:r>
              <a:rPr lang="en-US" altLang="en-US" sz="900" b="1" dirty="0">
                <a:solidFill>
                  <a:srgbClr val="333333"/>
                </a:solidFill>
                <a:latin typeface="72"/>
              </a:rPr>
              <a:t>Attachments</a:t>
            </a:r>
            <a:r>
              <a:rPr lang="en-US" altLang="en-US" sz="900" dirty="0">
                <a:solidFill>
                  <a:srgbClr val="333333"/>
                </a:solidFill>
                <a:latin typeface="72"/>
              </a:rPr>
              <a:t>, click </a:t>
            </a:r>
            <a:r>
              <a:rPr lang="en-US" altLang="en-US" sz="900" b="1" dirty="0">
                <a:solidFill>
                  <a:srgbClr val="333333"/>
                </a:solidFill>
                <a:latin typeface="72"/>
              </a:rPr>
              <a:t>Log current Payload</a:t>
            </a:r>
            <a:r>
              <a:rPr lang="en-US" altLang="en-US" sz="900" dirty="0">
                <a:solidFill>
                  <a:srgbClr val="333333"/>
                </a:solidFill>
                <a:latin typeface="72"/>
              </a:rPr>
              <a:t>.</a:t>
            </a:r>
          </a:p>
          <a:p>
            <a:pPr marL="0" indent="0" eaLnBrk="0" fontAlgn="base" hangingPunct="0">
              <a:lnSpc>
                <a:spcPct val="100000"/>
              </a:lnSpc>
              <a:spcBef>
                <a:spcPct val="0"/>
              </a:spcBef>
              <a:spcAft>
                <a:spcPct val="0"/>
              </a:spcAft>
              <a:buNone/>
            </a:pPr>
            <a:r>
              <a:rPr lang="en-US" altLang="en-US" sz="9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900" dirty="0">
                <a:solidFill>
                  <a:srgbClr val="333333"/>
                </a:solidFill>
                <a:latin typeface="Monaco"/>
              </a:rPr>
              <a:t>Hello World!</a:t>
            </a:r>
            <a:endParaRPr lang="en-US" altLang="en-US" sz="9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350" dirty="0">
              <a:latin typeface="Arial" panose="020B0604020202020204" pitchFamily="34" charset="0"/>
            </a:endParaRPr>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206" y="2656610"/>
            <a:ext cx="4286250" cy="1864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30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a:xfrm>
            <a:off x="279994" y="576451"/>
            <a:ext cx="7886700" cy="994172"/>
          </a:xfrm>
        </p:spPr>
        <p:txBody>
          <a:bodyPr>
            <a:noAutofit/>
          </a:bodyPr>
          <a:lstStyle/>
          <a:p>
            <a:r>
              <a:rPr lang="en-US" sz="3200" b="0" dirty="0">
                <a:effectLst/>
                <a:latin typeface="Cooper Black" panose="0208090404030B020404" pitchFamily="18" charset="0"/>
              </a:rPr>
              <a:t>Smoke Test Scenario with External Data Source</a:t>
            </a:r>
            <a:br>
              <a:rPr lang="en-US" sz="3200" b="0" dirty="0">
                <a:effectLst/>
                <a:latin typeface="Cooper Black" panose="0208090404030B020404" pitchFamily="18" charset="0"/>
              </a:rPr>
            </a:br>
            <a:br>
              <a:rPr lang="en-US" sz="3200" dirty="0">
                <a:effectLst/>
                <a:latin typeface="Cooper Black" panose="0208090404030B020404" pitchFamily="18" charset="0"/>
              </a:rPr>
            </a:b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Tree>
    <p:extLst>
      <p:ext uri="{BB962C8B-B14F-4D97-AF65-F5344CB8AC3E}">
        <p14:creationId xmlns:p14="http://schemas.microsoft.com/office/powerpoint/2010/main" val="2768702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0670-05C0-4894-96D8-A59F6E0C204D}"/>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486698" y="1828801"/>
            <a:ext cx="2629121" cy="2839064"/>
          </a:xfrm>
        </p:spPr>
        <p:txBody>
          <a:bodyPr>
            <a:normAutofit/>
          </a:bodyPr>
          <a:lstStyle/>
          <a:p>
            <a:r>
              <a:rPr lang="en-US" sz="1500">
                <a:latin typeface="72"/>
              </a:rPr>
              <a:t>In the course of this exercise, you develop the following integration flow.</a:t>
            </a:r>
          </a:p>
          <a:p>
            <a:br>
              <a:rPr lang="en-US" sz="1500"/>
            </a:br>
            <a:endParaRPr lang="en-IN" sz="1500"/>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520912"/>
            <a:ext cx="4514498" cy="209924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91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5066-2960-40FA-89B8-87C5AB8B1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Tree>
    <p:extLst>
      <p:ext uri="{BB962C8B-B14F-4D97-AF65-F5344CB8AC3E}">
        <p14:creationId xmlns:p14="http://schemas.microsoft.com/office/powerpoint/2010/main" val="3192514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628650" y="1761909"/>
            <a:ext cx="8583930" cy="251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This is how the integration flow will process the message at runtime:</a:t>
            </a:r>
            <a:endParaRPr lang="en-US" altLang="en-US" sz="600"/>
          </a:p>
          <a:p>
            <a:pPr marL="0" indent="0">
              <a:lnSpc>
                <a:spcPct val="100000"/>
              </a:lnSpc>
              <a:buFontTx/>
              <a:buAutoNum type="arabicPeriod"/>
            </a:pPr>
            <a:r>
              <a:rPr lang="en-US" altLang="en-US" sz="9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900">
                <a:solidFill>
                  <a:srgbClr val="333333"/>
                </a:solidFill>
                <a:latin typeface="72"/>
              </a:rPr>
              <a:t>The first Content Modifier step creates a message with only one element, a </a:t>
            </a:r>
            <a:r>
              <a:rPr lang="en-US" altLang="en-US" sz="900">
                <a:solidFill>
                  <a:srgbClr val="333333"/>
                </a:solidFill>
                <a:latin typeface="Monaco"/>
              </a:rPr>
              <a:t>productIdentifier</a:t>
            </a:r>
            <a:r>
              <a:rPr lang="en-US" altLang="en-US" sz="900">
                <a:solidFill>
                  <a:srgbClr val="333333"/>
                </a:solidFill>
                <a:latin typeface="72"/>
              </a:rPr>
              <a:t> (to identify a product from the product catalog).</a:t>
            </a:r>
          </a:p>
          <a:p>
            <a:pPr marL="0" indent="0">
              <a:lnSpc>
                <a:spcPct val="100000"/>
              </a:lnSpc>
              <a:buNone/>
            </a:pPr>
            <a:r>
              <a:rPr lang="en-US" altLang="en-US" sz="900">
                <a:solidFill>
                  <a:srgbClr val="333333"/>
                </a:solidFill>
                <a:latin typeface="72"/>
              </a:rPr>
              <a:t>The actual value of the </a:t>
            </a:r>
            <a:r>
              <a:rPr lang="en-US" altLang="en-US" sz="900">
                <a:solidFill>
                  <a:srgbClr val="333333"/>
                </a:solidFill>
                <a:latin typeface="Monaco"/>
              </a:rPr>
              <a:t>productIdentifier</a:t>
            </a:r>
            <a:r>
              <a:rPr lang="en-US" altLang="en-US" sz="900">
                <a:solidFill>
                  <a:srgbClr val="333333"/>
                </a:solidFill>
                <a:latin typeface="72"/>
              </a:rPr>
              <a:t> is </a:t>
            </a:r>
            <a:r>
              <a:rPr lang="en-US" altLang="en-US" sz="900" i="1">
                <a:solidFill>
                  <a:srgbClr val="333333"/>
                </a:solidFill>
                <a:latin typeface="72"/>
              </a:rPr>
              <a:t>hard-coded</a:t>
            </a:r>
            <a:r>
              <a:rPr lang="en-US" altLang="en-US" sz="9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900">
                <a:solidFill>
                  <a:srgbClr val="333333"/>
                </a:solidFill>
                <a:latin typeface="72"/>
              </a:rPr>
              <a:t>The second Content Modifier creates a message header (which we also call </a:t>
            </a:r>
            <a:r>
              <a:rPr lang="en-US" altLang="en-US" sz="900">
                <a:solidFill>
                  <a:srgbClr val="333333"/>
                </a:solidFill>
                <a:latin typeface="Monaco"/>
              </a:rPr>
              <a:t>productIdentifier</a:t>
            </a:r>
            <a:r>
              <a:rPr lang="en-US" altLang="en-US" sz="900">
                <a:solidFill>
                  <a:srgbClr val="333333"/>
                </a:solidFill>
                <a:latin typeface="72"/>
              </a:rPr>
              <a:t>) and writes the actual value of the </a:t>
            </a:r>
            <a:r>
              <a:rPr lang="en-US" altLang="en-US" sz="900">
                <a:solidFill>
                  <a:srgbClr val="333333"/>
                </a:solidFill>
                <a:latin typeface="Monaco"/>
              </a:rPr>
              <a:t>productIdentifier</a:t>
            </a:r>
            <a:r>
              <a:rPr lang="en-US" altLang="en-US" sz="900">
                <a:solidFill>
                  <a:srgbClr val="333333"/>
                </a:solidFill>
                <a:latin typeface="72"/>
              </a:rPr>
              <a:t> element into it. This header will be used in the subsequent step.</a:t>
            </a:r>
          </a:p>
          <a:p>
            <a:pPr marL="0" indent="0">
              <a:lnSpc>
                <a:spcPct val="100000"/>
              </a:lnSpc>
              <a:buFontTx/>
              <a:buAutoNum type="arabicPeriod" startAt="4"/>
            </a:pPr>
            <a:r>
              <a:rPr lang="en-US" altLang="en-US" sz="9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900">
                <a:solidFill>
                  <a:srgbClr val="333333"/>
                </a:solidFill>
                <a:latin typeface="72"/>
              </a:rPr>
              <a:t>The external data source is represented by the lower </a:t>
            </a:r>
            <a:r>
              <a:rPr lang="en-US" altLang="en-US" sz="900">
                <a:solidFill>
                  <a:srgbClr val="333333"/>
                </a:solidFill>
                <a:latin typeface="Monaco"/>
              </a:rPr>
              <a:t>WebShop</a:t>
            </a:r>
            <a:r>
              <a:rPr lang="en-US" altLang="en-US" sz="900">
                <a:solidFill>
                  <a:srgbClr val="333333"/>
                </a:solidFill>
                <a:latin typeface="72"/>
              </a:rPr>
              <a:t> shape.</a:t>
            </a:r>
          </a:p>
          <a:p>
            <a:pPr marL="0" indent="0">
              <a:lnSpc>
                <a:spcPct val="100000"/>
              </a:lnSpc>
              <a:buNone/>
            </a:pPr>
            <a:r>
              <a:rPr lang="en-US" altLang="en-US" sz="9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9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9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9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900">
                <a:solidFill>
                  <a:srgbClr val="333333"/>
                </a:solidFill>
                <a:latin typeface="72"/>
              </a:rPr>
              <a:t>You can then run the integration flow and monitor message processing as described under:</a:t>
            </a:r>
            <a:endParaRPr lang="en-US" altLang="en-US" sz="1350"/>
          </a:p>
        </p:txBody>
      </p:sp>
    </p:spTree>
    <p:extLst>
      <p:ext uri="{BB962C8B-B14F-4D97-AF65-F5344CB8AC3E}">
        <p14:creationId xmlns:p14="http://schemas.microsoft.com/office/powerpoint/2010/main" val="84644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486698" y="1828801"/>
            <a:ext cx="2629121" cy="2839064"/>
          </a:xfrm>
        </p:spPr>
        <p:txBody>
          <a:bodyPr>
            <a:normAutofit/>
          </a:bodyPr>
          <a:lstStyle/>
          <a:p>
            <a:r>
              <a:rPr lang="en-US" sz="1275">
                <a:latin typeface="72"/>
              </a:rPr>
              <a:t>Create a Content Modifier to Define the Message Body</a:t>
            </a:r>
          </a:p>
          <a:p>
            <a:r>
              <a:rPr lang="en-US" sz="1275">
                <a:latin typeface="72"/>
              </a:rPr>
              <a:t>Add a Content Modifier step to create the message body.</a:t>
            </a:r>
          </a:p>
          <a:p>
            <a:r>
              <a:rPr lang="en-US" sz="1275">
                <a:latin typeface="72"/>
              </a:rPr>
              <a:t>As the integration flow has no sender, we use a Content Modifier to create a message from scratch.</a:t>
            </a:r>
          </a:p>
          <a:p>
            <a:pPr>
              <a:buFont typeface="+mj-lt"/>
              <a:buAutoNum type="arabicPeriod"/>
            </a:pPr>
            <a:r>
              <a:rPr lang="en-US" sz="1275">
                <a:latin typeface="72"/>
              </a:rPr>
              <a:t>To add a Content Modifier, go to the palette, choose the </a:t>
            </a:r>
            <a:r>
              <a:rPr lang="en-US" sz="1275" b="1">
                <a:latin typeface="72"/>
              </a:rPr>
              <a:t>Message Transformers</a:t>
            </a:r>
            <a:r>
              <a:rPr lang="en-US" sz="1275">
                <a:latin typeface="72"/>
              </a:rPr>
              <a:t> icon, and select the </a:t>
            </a:r>
            <a:r>
              <a:rPr lang="en-US" sz="1275" b="1">
                <a:latin typeface="72"/>
              </a:rPr>
              <a:t>Content Modifier</a:t>
            </a:r>
            <a:r>
              <a:rPr lang="en-US" sz="1275">
                <a:latin typeface="72"/>
              </a:rPr>
              <a:t> icon.</a:t>
            </a:r>
          </a:p>
          <a:p>
            <a:endParaRPr lang="en-IN" sz="1275"/>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672772"/>
            <a:ext cx="4514498" cy="379552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70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780248" y="1471612"/>
            <a:ext cx="7886700" cy="3263504"/>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477052" y="2877097"/>
            <a:ext cx="2859726" cy="26545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9981"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900" b="1">
                <a:solidFill>
                  <a:srgbClr val="333333"/>
                </a:solidFill>
                <a:latin typeface="72"/>
              </a:rPr>
              <a:t>Sample Code</a:t>
            </a:r>
            <a:endParaRPr lang="en-US" altLang="en-US" sz="600">
              <a:solidFill>
                <a:prstClr val="black"/>
              </a:solidFill>
            </a:endParaRPr>
          </a:p>
          <a:p>
            <a:pPr defTabSz="685800"/>
            <a:r>
              <a:rPr lang="en-US" altLang="en-US" sz="825">
                <a:solidFill>
                  <a:srgbClr val="000088"/>
                </a:solidFill>
                <a:latin typeface="Monaco"/>
              </a:rPr>
              <a:t>&lt;root&gt;</a:t>
            </a:r>
            <a:r>
              <a:rPr lang="en-US" altLang="en-US" sz="825">
                <a:solidFill>
                  <a:srgbClr val="000000"/>
                </a:solidFill>
                <a:latin typeface="Monaco"/>
              </a:rPr>
              <a:t> </a:t>
            </a:r>
            <a:r>
              <a:rPr lang="en-US" altLang="en-US" sz="825">
                <a:solidFill>
                  <a:srgbClr val="000088"/>
                </a:solidFill>
                <a:latin typeface="Monaco"/>
              </a:rPr>
              <a:t>&lt;productIdentifier&gt;</a:t>
            </a:r>
            <a:r>
              <a:rPr lang="en-US" altLang="en-US" sz="825">
                <a:solidFill>
                  <a:srgbClr val="000000"/>
                </a:solidFill>
                <a:latin typeface="Monaco"/>
              </a:rPr>
              <a:t>HT-1080</a:t>
            </a:r>
            <a:r>
              <a:rPr lang="en-US" altLang="en-US" sz="825">
                <a:solidFill>
                  <a:srgbClr val="000088"/>
                </a:solidFill>
                <a:latin typeface="Monaco"/>
              </a:rPr>
              <a:t>&lt;/productIdentifier&gt;</a:t>
            </a:r>
            <a:r>
              <a:rPr lang="en-US" altLang="en-US" sz="825">
                <a:solidFill>
                  <a:srgbClr val="000000"/>
                </a:solidFill>
                <a:latin typeface="Monaco"/>
              </a:rPr>
              <a:t> </a:t>
            </a:r>
            <a:r>
              <a:rPr lang="en-US" altLang="en-US" sz="825">
                <a:solidFill>
                  <a:srgbClr val="000088"/>
                </a:solidFill>
                <a:latin typeface="Monaco"/>
              </a:rPr>
              <a:t>&lt;/root&gt;</a:t>
            </a:r>
            <a:endParaRPr lang="en-US" altLang="en-US" sz="1350">
              <a:solidFill>
                <a:prstClr val="black"/>
              </a:solidFill>
            </a:endParaRPr>
          </a:p>
        </p:txBody>
      </p:sp>
    </p:spTree>
    <p:extLst>
      <p:ext uri="{BB962C8B-B14F-4D97-AF65-F5344CB8AC3E}">
        <p14:creationId xmlns:p14="http://schemas.microsoft.com/office/powerpoint/2010/main" val="246738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1DC06-27AE-4C05-944C-519AD810C06A}"/>
              </a:ext>
            </a:extLst>
          </p:cNvPr>
          <p:cNvSpPr>
            <a:spLocks noGrp="1"/>
          </p:cNvSpPr>
          <p:nvPr>
            <p:ph idx="1"/>
          </p:nvPr>
        </p:nvSpPr>
        <p:spPr/>
        <p:txBody>
          <a:bodyPr>
            <a:normAutofit fontScale="77500" lnSpcReduction="20000"/>
          </a:bodyPr>
          <a:lstStyle/>
          <a:p>
            <a:r>
              <a:rPr lang="en-US" dirty="0"/>
              <a:t>The Content Modifier allows you to modify a message by changing the content of the data containers that are involved</a:t>
            </a:r>
          </a:p>
          <a:p>
            <a:r>
              <a:rPr lang="en-US" dirty="0"/>
              <a:t> in message processing (message header, message body, or message exchange). Depending on which container you want to modify</a:t>
            </a:r>
          </a:p>
          <a:p>
            <a:r>
              <a:rPr lang="en-US" dirty="0"/>
              <a:t>, select one of the tabs Message Header, Message Body, or Exchange Property. If modifying the Message Body, you can enter </a:t>
            </a:r>
          </a:p>
          <a:p>
            <a:r>
              <a:rPr lang="en-US" dirty="0"/>
              <a:t>the data you want to add to the message body in an editor. If modifying the Message Header or the Exchange Property,</a:t>
            </a:r>
          </a:p>
          <a:p>
            <a:r>
              <a:rPr lang="en-US" dirty="0"/>
              <a:t> you can define how to access the content of the incoming message (which is then used to change the selected data container).</a:t>
            </a:r>
          </a:p>
          <a:p>
            <a:r>
              <a:rPr lang="en-US" dirty="0"/>
              <a:t> For example, in the Source Type, select XPath to specify an XPath expression</a:t>
            </a:r>
          </a:p>
          <a:p>
            <a:r>
              <a:rPr lang="en-US" dirty="0"/>
              <a:t> that addresses a particular element in the incoming message, which will be used to change the message header</a:t>
            </a:r>
            <a:endParaRPr lang="en-IN" dirty="0"/>
          </a:p>
        </p:txBody>
      </p:sp>
      <p:sp>
        <p:nvSpPr>
          <p:cNvPr id="4" name="Title 1">
            <a:extLst>
              <a:ext uri="{FF2B5EF4-FFF2-40B4-BE49-F238E27FC236}">
                <a16:creationId xmlns:a16="http://schemas.microsoft.com/office/drawing/2014/main" id="{0971E98C-083F-4D6C-D925-BE8081845240}"/>
              </a:ext>
            </a:extLst>
          </p:cNvPr>
          <p:cNvSpPr>
            <a:spLocks noGrp="1"/>
          </p:cNvSpPr>
          <p:nvPr>
            <p:ph type="title"/>
          </p:nvPr>
        </p:nvSpPr>
        <p:spPr>
          <a:xfrm>
            <a:off x="85520" y="164995"/>
            <a:ext cx="7886700" cy="584945"/>
          </a:xfrm>
        </p:spPr>
        <p:txBody>
          <a:bodyPr>
            <a:normAutofit/>
          </a:bodyPr>
          <a:lstStyle/>
          <a:p>
            <a:r>
              <a:rPr lang="en-IN" sz="3200" dirty="0">
                <a:latin typeface="Cooper Black" panose="0208090404030B020404" pitchFamily="18" charset="0"/>
              </a:rPr>
              <a:t>Content Modifier</a:t>
            </a:r>
          </a:p>
        </p:txBody>
      </p:sp>
    </p:spTree>
    <p:extLst>
      <p:ext uri="{BB962C8B-B14F-4D97-AF65-F5344CB8AC3E}">
        <p14:creationId xmlns:p14="http://schemas.microsoft.com/office/powerpoint/2010/main" val="3405559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304" y="1785938"/>
            <a:ext cx="4293394"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08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486697" y="471950"/>
            <a:ext cx="2629121" cy="1216741"/>
          </a:xfrm>
        </p:spPr>
        <p:txBody>
          <a:bodyPr>
            <a:normAutofit/>
          </a:bodyPr>
          <a:lstStyle/>
          <a:p>
            <a:endParaRPr lang="en-IN"/>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486698" y="1828801"/>
            <a:ext cx="2629121" cy="2839064"/>
          </a:xfrm>
        </p:spPr>
        <p:txBody>
          <a:bodyPr>
            <a:normAutofit/>
          </a:bodyPr>
          <a:lstStyle/>
          <a:p>
            <a:r>
              <a:rPr lang="en-US" sz="1500">
                <a:latin typeface="72"/>
              </a:rPr>
              <a:t>Connect the Timer event with the Content Modifier. To do this, select the Timer event, click the arrow icon, and drag and drop the cursor to the Content Modifier.</a:t>
            </a:r>
            <a:br>
              <a:rPr lang="en-US" sz="1500"/>
            </a:br>
            <a:endParaRPr lang="en-IN" sz="1500"/>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397" y="1362905"/>
            <a:ext cx="4514498" cy="241525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96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571-D609-48C2-9E45-92FB4FB85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Tree>
    <p:extLst>
      <p:ext uri="{BB962C8B-B14F-4D97-AF65-F5344CB8AC3E}">
        <p14:creationId xmlns:p14="http://schemas.microsoft.com/office/powerpoint/2010/main" val="3850749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404262" y="2045530"/>
            <a:ext cx="8739739" cy="197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19025" rIns="68580" bIns="11902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dirty="0">
                <a:solidFill>
                  <a:srgbClr val="333333"/>
                </a:solidFill>
                <a:latin typeface="72"/>
              </a:rPr>
              <a:t>Add a Content Modifier to your model to define a header, which will be used in a later step to filter data from the external source.</a:t>
            </a:r>
            <a:endParaRPr lang="en-US" altLang="en-US" sz="600" dirty="0"/>
          </a:p>
          <a:p>
            <a:pPr marL="0" indent="0">
              <a:lnSpc>
                <a:spcPct val="100000"/>
              </a:lnSpc>
              <a:buNone/>
            </a:pPr>
            <a:r>
              <a:rPr lang="en-US" altLang="en-US" sz="900" dirty="0">
                <a:solidFill>
                  <a:srgbClr val="333333"/>
                </a:solidFill>
                <a:latin typeface="72"/>
              </a:rPr>
              <a:t>If you remember, our input message has only one field: </a:t>
            </a:r>
            <a:r>
              <a:rPr lang="en-US" altLang="en-US" sz="900" dirty="0" err="1">
                <a:solidFill>
                  <a:srgbClr val="333333"/>
                </a:solidFill>
                <a:latin typeface="Monaco"/>
              </a:rPr>
              <a:t>productIdentifier</a:t>
            </a:r>
            <a:r>
              <a:rPr lang="en-US" altLang="en-US" sz="900" dirty="0">
                <a:solidFill>
                  <a:srgbClr val="333333"/>
                </a:solidFill>
                <a:latin typeface="72"/>
              </a:rPr>
              <a:t>. This field will contain a product identifier that we want to use to filter the results from the</a:t>
            </a:r>
          </a:p>
          <a:p>
            <a:pPr marL="0" indent="0">
              <a:lnSpc>
                <a:spcPct val="100000"/>
              </a:lnSpc>
              <a:buNone/>
            </a:pPr>
            <a:r>
              <a:rPr lang="en-US" altLang="en-US" sz="900" dirty="0">
                <a:solidFill>
                  <a:srgbClr val="333333"/>
                </a:solidFill>
                <a:latin typeface="72"/>
              </a:rPr>
              <a:t> </a:t>
            </a:r>
            <a:r>
              <a:rPr lang="en-US" altLang="en-US" sz="900" dirty="0" err="1">
                <a:solidFill>
                  <a:srgbClr val="333333"/>
                </a:solidFill>
                <a:latin typeface="72"/>
              </a:rPr>
              <a:t>WebShop</a:t>
            </a:r>
            <a:r>
              <a:rPr lang="en-US" altLang="en-US" sz="900" dirty="0">
                <a:solidFill>
                  <a:srgbClr val="333333"/>
                </a:solidFill>
                <a:latin typeface="72"/>
              </a:rPr>
              <a:t> application.</a:t>
            </a:r>
            <a:endParaRPr lang="en-US" altLang="en-US" sz="600" dirty="0"/>
          </a:p>
          <a:p>
            <a:pPr marL="0" indent="0">
              <a:lnSpc>
                <a:spcPct val="100000"/>
              </a:lnSpc>
              <a:buNone/>
            </a:pPr>
            <a:r>
              <a:rPr lang="en-US" altLang="en-US" sz="900" dirty="0">
                <a:solidFill>
                  <a:srgbClr val="333333"/>
                </a:solidFill>
                <a:latin typeface="72"/>
              </a:rPr>
              <a:t>To make this number available to the integration framework during message processing, SAP Cloud Integration provides the option to store the value of </a:t>
            </a:r>
            <a:r>
              <a:rPr lang="en-US" altLang="en-US" sz="900" dirty="0" err="1">
                <a:solidFill>
                  <a:srgbClr val="333333"/>
                </a:solidFill>
                <a:latin typeface="Monaco"/>
              </a:rPr>
              <a:t>productIde</a:t>
            </a:r>
            <a:endParaRPr lang="en-US" altLang="en-US" sz="900" dirty="0">
              <a:solidFill>
                <a:srgbClr val="333333"/>
              </a:solidFill>
              <a:latin typeface="Monaco"/>
            </a:endParaRPr>
          </a:p>
          <a:p>
            <a:pPr marL="0" indent="0">
              <a:lnSpc>
                <a:spcPct val="100000"/>
              </a:lnSpc>
              <a:buNone/>
            </a:pPr>
            <a:r>
              <a:rPr lang="en-US" altLang="en-US" sz="900" dirty="0" err="1">
                <a:solidFill>
                  <a:srgbClr val="333333"/>
                </a:solidFill>
                <a:latin typeface="Monaco"/>
              </a:rPr>
              <a:t>ntifier</a:t>
            </a:r>
            <a:r>
              <a:rPr lang="en-US" altLang="en-US" sz="900" dirty="0">
                <a:solidFill>
                  <a:srgbClr val="333333"/>
                </a:solidFill>
                <a:latin typeface="72"/>
              </a:rPr>
              <a:t> from the incoming message either in the message header or in a data container referred to as an exchange property.</a:t>
            </a:r>
            <a:endParaRPr lang="en-US" altLang="en-US" sz="600" dirty="0"/>
          </a:p>
          <a:p>
            <a:pPr marL="0" indent="0">
              <a:lnSpc>
                <a:spcPct val="100000"/>
              </a:lnSpc>
              <a:buNone/>
            </a:pPr>
            <a:r>
              <a:rPr lang="en-US" altLang="en-US" sz="900" dirty="0">
                <a:solidFill>
                  <a:srgbClr val="333333"/>
                </a:solidFill>
                <a:latin typeface="72"/>
              </a:rPr>
              <a:t>We use the first option, and to prepare the message accordingly we use a Content Modifier.</a:t>
            </a:r>
            <a:endParaRPr lang="en-US" altLang="en-US" sz="600" dirty="0"/>
          </a:p>
          <a:p>
            <a:pPr marL="0" indent="0">
              <a:lnSpc>
                <a:spcPct val="100000"/>
              </a:lnSpc>
              <a:buFontTx/>
              <a:buAutoNum type="arabicPeriod"/>
            </a:pPr>
            <a:r>
              <a:rPr lang="en-US" altLang="en-US" sz="9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900" dirty="0">
                <a:solidFill>
                  <a:srgbClr val="333333"/>
                </a:solidFill>
                <a:latin typeface="72"/>
              </a:rPr>
              <a:t>In the properties section of the second Content Modifier, go to the </a:t>
            </a:r>
            <a:r>
              <a:rPr lang="en-US" altLang="en-US" sz="900" b="1" dirty="0">
                <a:solidFill>
                  <a:srgbClr val="333333"/>
                </a:solidFill>
                <a:latin typeface="72"/>
              </a:rPr>
              <a:t>Message Header</a:t>
            </a:r>
            <a:r>
              <a:rPr lang="en-US" altLang="en-US" sz="900" dirty="0">
                <a:solidFill>
                  <a:srgbClr val="333333"/>
                </a:solidFill>
                <a:latin typeface="72"/>
              </a:rPr>
              <a:t> tab and choose </a:t>
            </a:r>
            <a:r>
              <a:rPr lang="en-US" altLang="en-US" sz="900" b="1" dirty="0">
                <a:solidFill>
                  <a:srgbClr val="333333"/>
                </a:solidFill>
                <a:latin typeface="72"/>
              </a:rPr>
              <a:t>Add</a:t>
            </a:r>
            <a:r>
              <a:rPr lang="en-US" altLang="en-US" sz="900" dirty="0">
                <a:solidFill>
                  <a:srgbClr val="333333"/>
                </a:solidFill>
                <a:latin typeface="72"/>
              </a:rPr>
              <a:t>.</a:t>
            </a:r>
          </a:p>
          <a:p>
            <a:pPr marL="0" indent="0">
              <a:lnSpc>
                <a:spcPct val="100000"/>
              </a:lnSpc>
              <a:buFontTx/>
              <a:buAutoNum type="arabicPeriod" startAt="3"/>
            </a:pPr>
            <a:r>
              <a:rPr lang="en-US" altLang="en-US" sz="900" dirty="0">
                <a:solidFill>
                  <a:srgbClr val="333333"/>
                </a:solidFill>
                <a:latin typeface="72"/>
              </a:rPr>
              <a:t>Specify the following parameters:</a:t>
            </a:r>
          </a:p>
          <a:p>
            <a:pPr marL="342900" lvl="1" indent="0">
              <a:lnSpc>
                <a:spcPct val="100000"/>
              </a:lnSpc>
              <a:buFontTx/>
              <a:buChar char="•"/>
            </a:pPr>
            <a:r>
              <a:rPr lang="en-US" altLang="en-US" sz="900" b="1" dirty="0">
                <a:solidFill>
                  <a:srgbClr val="333333"/>
                </a:solidFill>
                <a:latin typeface="72"/>
              </a:rPr>
              <a:t>Name</a:t>
            </a:r>
            <a:r>
              <a:rPr lang="en-US" altLang="en-US" sz="900" dirty="0">
                <a:solidFill>
                  <a:srgbClr val="333333"/>
                </a:solidFill>
                <a:latin typeface="72"/>
              </a:rPr>
              <a:t>: Enter any name, for example, </a:t>
            </a:r>
            <a:r>
              <a:rPr lang="en-US" altLang="en-US" sz="750" dirty="0" err="1">
                <a:solidFill>
                  <a:srgbClr val="333333"/>
                </a:solidFill>
                <a:latin typeface="Monaco"/>
              </a:rPr>
              <a:t>productIdentifier</a:t>
            </a:r>
            <a:r>
              <a:rPr lang="en-US" altLang="en-US" sz="900" dirty="0">
                <a:solidFill>
                  <a:srgbClr val="333333"/>
                </a:solidFill>
                <a:latin typeface="72"/>
              </a:rPr>
              <a:t>. This is the name of the header that will be created by the Content Modifier step.</a:t>
            </a:r>
          </a:p>
          <a:p>
            <a:pPr marL="342900" lvl="1" indent="0">
              <a:lnSpc>
                <a:spcPct val="100000"/>
              </a:lnSpc>
              <a:buFontTx/>
              <a:buChar char="•"/>
            </a:pPr>
            <a:r>
              <a:rPr lang="en-US" altLang="en-US" sz="900" b="1" dirty="0">
                <a:solidFill>
                  <a:srgbClr val="333333"/>
                </a:solidFill>
                <a:latin typeface="72"/>
              </a:rPr>
              <a:t>Type</a:t>
            </a:r>
            <a:r>
              <a:rPr lang="en-US" altLang="en-US" sz="900" dirty="0">
                <a:solidFill>
                  <a:srgbClr val="333333"/>
                </a:solidFill>
                <a:latin typeface="72"/>
              </a:rPr>
              <a:t>: Select </a:t>
            </a:r>
            <a:r>
              <a:rPr lang="en-US" altLang="en-US" sz="900" b="1" dirty="0">
                <a:solidFill>
                  <a:srgbClr val="333333"/>
                </a:solidFill>
                <a:latin typeface="72"/>
              </a:rPr>
              <a:t>XPath</a:t>
            </a:r>
            <a:r>
              <a:rPr lang="en-US" altLang="en-US" sz="900" dirty="0">
                <a:solidFill>
                  <a:srgbClr val="333333"/>
                </a:solidFill>
                <a:latin typeface="72"/>
              </a:rPr>
              <a:t>.</a:t>
            </a:r>
          </a:p>
          <a:p>
            <a:pPr marL="0" indent="0">
              <a:lnSpc>
                <a:spcPct val="100000"/>
              </a:lnSpc>
              <a:buNone/>
            </a:pPr>
            <a:endParaRPr lang="en-US" altLang="en-US" sz="1350" dirty="0"/>
          </a:p>
        </p:txBody>
      </p:sp>
    </p:spTree>
    <p:extLst>
      <p:ext uri="{BB962C8B-B14F-4D97-AF65-F5344CB8AC3E}">
        <p14:creationId xmlns:p14="http://schemas.microsoft.com/office/powerpoint/2010/main" val="3225534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CB7-8691-45E1-8F8A-E4B91D6DA4EB}"/>
              </a:ext>
            </a:extLst>
          </p:cNvPr>
          <p:cNvSpPr>
            <a:spLocks noGrp="1"/>
          </p:cNvSpPr>
          <p:nvPr>
            <p:ph type="title"/>
          </p:nvPr>
        </p:nvSpPr>
        <p:spPr>
          <a:xfrm>
            <a:off x="965201" y="965201"/>
            <a:ext cx="7213599" cy="592610"/>
          </a:xfrm>
          <a:solidFill>
            <a:schemeClr val="tx1"/>
          </a:solidFill>
        </p:spPr>
        <p:txBody>
          <a:bodyPr>
            <a:normAutofit/>
          </a:bodyPr>
          <a:lstStyle/>
          <a:p>
            <a:pPr algn="ctr"/>
            <a:endParaRPr lang="en-IN" sz="2400">
              <a:solidFill>
                <a:schemeClr val="bg1"/>
              </a:solidFill>
            </a:endParaRPr>
          </a:p>
        </p:txBody>
      </p:sp>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965201" y="1773751"/>
            <a:ext cx="7213599" cy="1152287"/>
          </a:xfrm>
        </p:spPr>
        <p:txBody>
          <a:bodyPr>
            <a:normAutofit/>
          </a:bodyPr>
          <a:lstStyle/>
          <a:p>
            <a:endParaRPr lang="en-US" sz="1500"/>
          </a:p>
          <a:p>
            <a:r>
              <a:rPr lang="en-US" sz="1500"/>
              <a:t>Data Type: Enter java.lang.String.</a:t>
            </a:r>
          </a:p>
          <a:p>
            <a:r>
              <a:rPr lang="en-US" sz="1500"/>
              <a:t>Value: Enter //productIdentifier (which is the XPath expression that points to the productIdentifier field in the inbound message)</a:t>
            </a:r>
            <a:endParaRPr lang="en-IN" sz="150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769" y="3340100"/>
            <a:ext cx="4572002"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7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a:xfrm>
            <a:off x="207631" y="234373"/>
            <a:ext cx="7886700" cy="994172"/>
          </a:xfrm>
        </p:spPr>
        <p:txBody>
          <a:bodyPr>
            <a:normAutofit fontScale="90000"/>
          </a:bodyPr>
          <a:lstStyle/>
          <a:p>
            <a:r>
              <a:rPr lang="en-US" sz="3600" b="0" i="0" dirty="0">
                <a:solidFill>
                  <a:srgbClr val="333333"/>
                </a:solidFill>
                <a:effectLst/>
                <a:latin typeface="Cooper Black" panose="0208090404030B020404" pitchFamily="18" charset="0"/>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Tree>
    <p:extLst>
      <p:ext uri="{BB962C8B-B14F-4D97-AF65-F5344CB8AC3E}">
        <p14:creationId xmlns:p14="http://schemas.microsoft.com/office/powerpoint/2010/main" val="2195760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F8A-4648-4BEA-A87B-46683078A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Tree>
    <p:extLst>
      <p:ext uri="{BB962C8B-B14F-4D97-AF65-F5344CB8AC3E}">
        <p14:creationId xmlns:p14="http://schemas.microsoft.com/office/powerpoint/2010/main" val="362573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6753-E802-43E1-86F0-9AB01CEB407D}"/>
              </a:ext>
            </a:extLst>
          </p:cNvPr>
          <p:cNvSpPr>
            <a:spLocks noGrp="1"/>
          </p:cNvSpPr>
          <p:nvPr>
            <p:ph type="title"/>
          </p:nvPr>
        </p:nvSpPr>
        <p:spPr>
          <a:xfrm>
            <a:off x="218624" y="315763"/>
            <a:ext cx="7549592" cy="553565"/>
          </a:xfrm>
        </p:spPr>
        <p:txBody>
          <a:bodyPr anchor="b">
            <a:normAutofit/>
          </a:bodyPr>
          <a:lstStyle/>
          <a:p>
            <a:r>
              <a:rPr lang="en-US" sz="3200" dirty="0">
                <a:latin typeface="Cooper Black" panose="0208090404030B020404" pitchFamily="18" charset="0"/>
              </a:rPr>
              <a:t>Call</a:t>
            </a: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595246" y="1949632"/>
            <a:ext cx="3398174" cy="2729588"/>
          </a:xfrm>
        </p:spPr>
        <p:txBody>
          <a:bodyPr anchor="ctr">
            <a:normAutofit/>
          </a:bodyPr>
          <a:lstStyle/>
          <a:p>
            <a:r>
              <a:rPr lang="en-US" sz="1500">
                <a:latin typeface="72"/>
              </a:rPr>
              <a:t>Go to the palette and select the </a:t>
            </a:r>
            <a:r>
              <a:rPr lang="en-US" sz="1500" b="1">
                <a:latin typeface="72"/>
              </a:rPr>
              <a:t>Call</a:t>
            </a:r>
            <a:r>
              <a:rPr lang="en-US" sz="1500">
                <a:latin typeface="72"/>
              </a:rPr>
              <a:t> entry.</a:t>
            </a:r>
            <a:endParaRPr lang="en-IN" sz="150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50529"/>
            <a:ext cx="3862708" cy="221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44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9F3D-E121-45E0-A875-AC1CE43A1EFA}"/>
              </a:ext>
            </a:extLst>
          </p:cNvPr>
          <p:cNvSpPr>
            <a:spLocks noGrp="1"/>
          </p:cNvSpPr>
          <p:nvPr>
            <p:ph type="title"/>
          </p:nvPr>
        </p:nvSpPr>
        <p:spPr>
          <a:xfrm>
            <a:off x="218624" y="355235"/>
            <a:ext cx="7549592" cy="481202"/>
          </a:xfrm>
        </p:spPr>
        <p:txBody>
          <a:bodyPr anchor="b">
            <a:normAutofit fontScale="90000"/>
          </a:bodyPr>
          <a:lstStyle/>
          <a:p>
            <a:r>
              <a:rPr lang="en-US" sz="3200" dirty="0">
                <a:latin typeface="Cooper Black" panose="0208090404030B020404" pitchFamily="18" charset="0"/>
              </a:rPr>
              <a:t>External Call</a:t>
            </a: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595246" y="1949632"/>
            <a:ext cx="3398174" cy="2729588"/>
          </a:xfrm>
        </p:spPr>
        <p:txBody>
          <a:bodyPr anchor="ctr">
            <a:normAutofit/>
          </a:bodyPr>
          <a:lstStyle/>
          <a:p>
            <a:r>
              <a:rPr lang="en-US" sz="1500">
                <a:latin typeface="72"/>
              </a:rPr>
              <a:t>Select </a:t>
            </a:r>
            <a:r>
              <a:rPr lang="en-US" sz="1500" b="1">
                <a:latin typeface="72"/>
              </a:rPr>
              <a:t>External Call</a:t>
            </a:r>
            <a:r>
              <a:rPr lang="en-US" sz="1500">
                <a:latin typeface="72"/>
              </a:rPr>
              <a:t> and in the submenu choose </a:t>
            </a:r>
            <a:r>
              <a:rPr lang="en-US" sz="1500" b="1">
                <a:latin typeface="72"/>
              </a:rPr>
              <a:t>Request Reply</a:t>
            </a:r>
            <a:r>
              <a:rPr lang="en-US" sz="1500">
                <a:latin typeface="72"/>
              </a:rPr>
              <a:t>.</a:t>
            </a:r>
            <a:br>
              <a:rPr lang="en-US" sz="1500"/>
            </a:br>
            <a:endParaRPr lang="en-IN" sz="15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83658" y="1863191"/>
            <a:ext cx="3762689" cy="278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6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954-6DAE-4F24-887D-57D9F6650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738502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FFC771-3D44-4498-AF20-F7CBF677FB0C}"/>
              </a:ext>
            </a:extLst>
          </p:cNvPr>
          <p:cNvSpPr>
            <a:spLocks noGrp="1"/>
          </p:cNvSpPr>
          <p:nvPr>
            <p:ph idx="1"/>
          </p:nvPr>
        </p:nvSpPr>
        <p:spPr/>
        <p:txBody>
          <a:bodyPr>
            <a:normAutofit lnSpcReduction="1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If the </a:t>
            </a:r>
            <a:r>
              <a:rPr lang="en-US" b="1" i="0" dirty="0">
                <a:solidFill>
                  <a:srgbClr val="333333"/>
                </a:solidFill>
                <a:effectLst/>
                <a:latin typeface="72"/>
              </a:rPr>
              <a:t>Content Modifier</a:t>
            </a:r>
            <a:r>
              <a:rPr lang="en-US" b="0" i="0" dirty="0">
                <a:solidFill>
                  <a:srgbClr val="333333"/>
                </a:solidFill>
                <a:effectLst/>
                <a:latin typeface="72"/>
              </a:rPr>
              <a:t> step is present in the integration flow, select it to edit the properties.</a:t>
            </a:r>
          </a:p>
          <a:p>
            <a:pPr algn="l">
              <a:buFont typeface="+mj-lt"/>
              <a:buAutoNum type="arabicPeriod"/>
            </a:pPr>
            <a:r>
              <a:rPr lang="en-US" b="0" i="0" dirty="0">
                <a:solidFill>
                  <a:srgbClr val="333333"/>
                </a:solidFill>
                <a:effectLst/>
                <a:latin typeface="72"/>
              </a:rPr>
              <a:t>If you want to add </a:t>
            </a:r>
            <a:r>
              <a:rPr lang="en-US" b="1" i="0" dirty="0">
                <a:solidFill>
                  <a:srgbClr val="333333"/>
                </a:solidFill>
                <a:effectLst/>
                <a:latin typeface="72"/>
              </a:rPr>
              <a:t>Content Modifier</a:t>
            </a:r>
            <a:r>
              <a:rPr lang="en-US" b="0" i="0" dirty="0">
                <a:solidFill>
                  <a:srgbClr val="333333"/>
                </a:solidFill>
                <a:effectLst/>
                <a:latin typeface="72"/>
              </a:rPr>
              <a:t> step to the integration flow, perform the following </a:t>
            </a:r>
            <a:r>
              <a:rPr lang="en-US" b="0" i="0" dirty="0" err="1">
                <a:solidFill>
                  <a:srgbClr val="333333"/>
                </a:solidFill>
                <a:effectLst/>
                <a:latin typeface="72"/>
              </a:rPr>
              <a:t>substeps</a:t>
            </a:r>
            <a:r>
              <a:rPr lang="en-US" b="0" i="0" dirty="0">
                <a:solidFill>
                  <a:srgbClr val="333333"/>
                </a:solidFill>
                <a:effectLst/>
                <a:latin typeface="72"/>
              </a:rPr>
              <a:t>:</a:t>
            </a:r>
          </a:p>
          <a:p>
            <a:pPr marL="557213" lvl="1" indent="-214313">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Transformers)</a:t>
            </a:r>
            <a:r>
              <a:rPr lang="en-US" b="0" i="0" dirty="0">
                <a:solidFill>
                  <a:srgbClr val="333333"/>
                </a:solidFill>
                <a:effectLst/>
                <a:latin typeface="72"/>
              </a:rPr>
              <a:t>and then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(Content Modifier).</a:t>
            </a:r>
            <a:endParaRPr lang="en-US" b="0" i="0" dirty="0">
              <a:solidFill>
                <a:srgbClr val="333333"/>
              </a:solidFill>
              <a:effectLst/>
              <a:latin typeface="72"/>
            </a:endParaRPr>
          </a:p>
          <a:p>
            <a:pPr marL="557213" lvl="1" indent="-214313">
              <a:buFont typeface="+mj-lt"/>
              <a:buAutoNum type="arabicPeriod"/>
            </a:pPr>
            <a:r>
              <a:rPr lang="en-US" b="0" i="0" dirty="0">
                <a:solidFill>
                  <a:srgbClr val="333333"/>
                </a:solidFill>
                <a:effectLst/>
                <a:latin typeface="72"/>
              </a:rPr>
              <a:t>Place </a:t>
            </a:r>
            <a:r>
              <a:rPr lang="en-US" b="1" i="0" dirty="0">
                <a:solidFill>
                  <a:srgbClr val="333333"/>
                </a:solidFill>
                <a:effectLst/>
                <a:latin typeface="72"/>
              </a:rPr>
              <a:t>Content Modifier</a:t>
            </a:r>
            <a:r>
              <a:rPr lang="en-US" b="0" i="0" dirty="0">
                <a:solidFill>
                  <a:srgbClr val="333333"/>
                </a:solidFill>
                <a:effectLst/>
                <a:latin typeface="72"/>
              </a:rPr>
              <a:t> step in the integration process.</a:t>
            </a:r>
          </a:p>
          <a:p>
            <a:pPr algn="l">
              <a:buFont typeface="+mj-lt"/>
              <a:buAutoNum type="arabicPeriod"/>
            </a:pPr>
            <a:r>
              <a:rPr lang="en-US" b="0" i="0" dirty="0">
                <a:solidFill>
                  <a:srgbClr val="333333"/>
                </a:solidFill>
                <a:effectLst/>
                <a:latin typeface="72"/>
              </a:rPr>
              <a:t>Go to the </a:t>
            </a:r>
            <a:r>
              <a:rPr lang="en-US" b="1" i="0" dirty="0">
                <a:solidFill>
                  <a:srgbClr val="333333"/>
                </a:solidFill>
                <a:effectLst/>
                <a:latin typeface="72"/>
              </a:rPr>
              <a:t>Message Header</a:t>
            </a:r>
            <a:r>
              <a:rPr lang="en-US" b="0" i="0" dirty="0">
                <a:solidFill>
                  <a:srgbClr val="333333"/>
                </a:solidFill>
                <a:effectLst/>
                <a:latin typeface="72"/>
              </a:rPr>
              <a:t> tab or choose </a:t>
            </a:r>
            <a:r>
              <a:rPr lang="en-US" b="1" i="0" dirty="0">
                <a:solidFill>
                  <a:srgbClr val="333333"/>
                </a:solidFill>
                <a:effectLst/>
                <a:latin typeface="72"/>
              </a:rPr>
              <a:t>Exchange Property</a:t>
            </a:r>
            <a:r>
              <a:rPr lang="en-US" b="0" i="0" dirty="0">
                <a:solidFill>
                  <a:srgbClr val="333333"/>
                </a:solidFill>
                <a:effectLst/>
                <a:latin typeface="72"/>
              </a:rPr>
              <a:t> (depending on whether you want to modify a message header or write data to the exchange property).</a:t>
            </a:r>
          </a:p>
          <a:p>
            <a:endParaRPr lang="en-IN" dirty="0"/>
          </a:p>
        </p:txBody>
      </p:sp>
      <p:sp>
        <p:nvSpPr>
          <p:cNvPr id="4" name="Title 1">
            <a:extLst>
              <a:ext uri="{FF2B5EF4-FFF2-40B4-BE49-F238E27FC236}">
                <a16:creationId xmlns:a16="http://schemas.microsoft.com/office/drawing/2014/main" id="{831BD583-F534-FC89-3BEC-0B267F42D81B}"/>
              </a:ext>
            </a:extLst>
          </p:cNvPr>
          <p:cNvSpPr>
            <a:spLocks noGrp="1"/>
          </p:cNvSpPr>
          <p:nvPr>
            <p:ph type="title"/>
          </p:nvPr>
        </p:nvSpPr>
        <p:spPr>
          <a:xfrm>
            <a:off x="85520" y="164995"/>
            <a:ext cx="7886700" cy="584945"/>
          </a:xfrm>
        </p:spPr>
        <p:txBody>
          <a:bodyPr>
            <a:normAutofit/>
          </a:bodyPr>
          <a:lstStyle/>
          <a:p>
            <a:r>
              <a:rPr lang="en-IN" sz="3200" dirty="0">
                <a:latin typeface="Cooper Black" panose="0208090404030B020404" pitchFamily="18" charset="0"/>
              </a:rPr>
              <a:t>Content Modifier</a:t>
            </a:r>
          </a:p>
        </p:txBody>
      </p:sp>
    </p:spTree>
    <p:extLst>
      <p:ext uri="{BB962C8B-B14F-4D97-AF65-F5344CB8AC3E}">
        <p14:creationId xmlns:p14="http://schemas.microsoft.com/office/powerpoint/2010/main" val="1943674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713C-54BE-4786-8826-85A263DAE64B}"/>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471488" y="2089146"/>
            <a:ext cx="404662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900">
                <a:solidFill>
                  <a:srgbClr val="333333"/>
                </a:solidFill>
                <a:latin typeface="72"/>
              </a:rPr>
              <a:t>Go to the </a:t>
            </a:r>
            <a:r>
              <a:rPr lang="en-US" altLang="en-US" sz="900" b="1">
                <a:solidFill>
                  <a:srgbClr val="333333"/>
                </a:solidFill>
                <a:latin typeface="72"/>
              </a:rPr>
              <a:t>Connection</a:t>
            </a:r>
            <a:r>
              <a:rPr lang="en-US" altLang="en-US" sz="900">
                <a:solidFill>
                  <a:srgbClr val="333333"/>
                </a:solidFill>
                <a:latin typeface="72"/>
              </a:rPr>
              <a:t> tab of the OData adapter and enter the following as </a:t>
            </a:r>
            <a:r>
              <a:rPr lang="en-US" altLang="en-US" sz="900" b="1">
                <a:solidFill>
                  <a:srgbClr val="333333"/>
                </a:solidFill>
                <a:latin typeface="72"/>
              </a:rPr>
              <a:t>Address</a:t>
            </a:r>
            <a:r>
              <a:rPr lang="en-US" altLang="en-US" sz="900">
                <a:solidFill>
                  <a:srgbClr val="333333"/>
                </a:solidFill>
                <a:latin typeface="72"/>
              </a:rPr>
              <a:t>:</a:t>
            </a:r>
            <a:endParaRPr lang="en-US" altLang="en-US" sz="600"/>
          </a:p>
          <a:p>
            <a:pPr marL="0" indent="0">
              <a:lnSpc>
                <a:spcPct val="100000"/>
              </a:lnSpc>
              <a:buNone/>
            </a:pPr>
            <a:r>
              <a:rPr lang="en-US" altLang="en-US" sz="750">
                <a:solidFill>
                  <a:srgbClr val="333333"/>
                </a:solidFill>
                <a:latin typeface="Monaco"/>
              </a:rPr>
              <a:t>https://refapp-espm-ui-cf.cfapps.eu10.hana.ondemand.com/espm-cloud-web/espm.svc</a:t>
            </a:r>
            <a:endParaRPr lang="en-US" altLang="en-US" sz="1350"/>
          </a:p>
        </p:txBody>
      </p:sp>
    </p:spTree>
    <p:extLst>
      <p:ext uri="{BB962C8B-B14F-4D97-AF65-F5344CB8AC3E}">
        <p14:creationId xmlns:p14="http://schemas.microsoft.com/office/powerpoint/2010/main" val="227957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C14A-994D-4BEB-B12B-DD494731AC71}"/>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595246" y="1949632"/>
            <a:ext cx="3398174" cy="2729588"/>
          </a:xfrm>
        </p:spPr>
        <p:txBody>
          <a:bodyPr anchor="ctr">
            <a:normAutofit lnSpcReduction="10000"/>
          </a:bodyPr>
          <a:lstStyle/>
          <a:p>
            <a:endParaRPr lang="en-US" sz="1275"/>
          </a:p>
          <a:p>
            <a:r>
              <a:rPr lang="en-US" sz="1275"/>
              <a:t>Go to the Connection tab of the OData adapter and enter the following as Address:</a:t>
            </a:r>
          </a:p>
          <a:p>
            <a:endParaRPr lang="en-US" sz="1275"/>
          </a:p>
          <a:p>
            <a:r>
              <a:rPr lang="en-US" sz="1275"/>
              <a:t>https://refapp-espm-ui-cf.cfapps.eu10.hana.ondemand.com/espm-cloud-web/espm.svc</a:t>
            </a:r>
          </a:p>
          <a:p>
            <a:pPr>
              <a:buFont typeface="+mj-lt"/>
              <a:buAutoNum type="arabicPeriod"/>
            </a:pPr>
            <a:r>
              <a:rPr lang="en-US" sz="1275">
                <a:latin typeface="72"/>
              </a:rPr>
              <a:t>Go to the </a:t>
            </a:r>
            <a:r>
              <a:rPr lang="en-US" sz="1275" b="1">
                <a:latin typeface="72"/>
              </a:rPr>
              <a:t>Processing</a:t>
            </a:r>
            <a:r>
              <a:rPr lang="en-US" sz="1275">
                <a:latin typeface="72"/>
              </a:rPr>
              <a:t> tab.</a:t>
            </a:r>
          </a:p>
          <a:p>
            <a:pPr>
              <a:buFont typeface="+mj-lt"/>
              <a:buAutoNum type="arabicPeriod"/>
            </a:pPr>
            <a:r>
              <a:rPr lang="en-US" sz="1275">
                <a:latin typeface="72"/>
              </a:rPr>
              <a:t>Next to </a:t>
            </a:r>
            <a:r>
              <a:rPr lang="en-US" sz="1275" b="1">
                <a:latin typeface="72"/>
              </a:rPr>
              <a:t>Resource Path</a:t>
            </a:r>
            <a:r>
              <a:rPr lang="en-US" sz="1275">
                <a:latin typeface="72"/>
              </a:rPr>
              <a:t>, choose </a:t>
            </a:r>
            <a:r>
              <a:rPr lang="en-US" sz="1275" b="1">
                <a:latin typeface="72"/>
              </a:rPr>
              <a:t>Select</a:t>
            </a:r>
            <a:r>
              <a:rPr lang="en-US" sz="1275">
                <a:latin typeface="72"/>
              </a:rPr>
              <a:t>.</a:t>
            </a:r>
          </a:p>
          <a:p>
            <a:br>
              <a:rPr lang="en-US" sz="1275"/>
            </a:br>
            <a:endParaRPr lang="en-IN" sz="1275"/>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749053"/>
            <a:ext cx="3862708" cy="101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18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5C-39D9-4611-9713-D0C9C26663B8}"/>
              </a:ext>
            </a:extLst>
          </p:cNvPr>
          <p:cNvSpPr>
            <a:spLocks noGrp="1"/>
          </p:cNvSpPr>
          <p:nvPr>
            <p:ph type="title"/>
          </p:nvPr>
        </p:nvSpPr>
        <p:spPr>
          <a:xfrm>
            <a:off x="108955" y="181746"/>
            <a:ext cx="7886700" cy="994172"/>
          </a:xfrm>
        </p:spPr>
        <p:txBody>
          <a:bodyPr>
            <a:normAutofit/>
          </a:bodyPr>
          <a:lstStyle/>
          <a:p>
            <a:r>
              <a:rPr lang="en-US" sz="3200" dirty="0">
                <a:latin typeface="Cooper Black" panose="0208090404030B020404" pitchFamily="18" charset="0"/>
              </a:rPr>
              <a:t>Odata</a:t>
            </a:r>
            <a:endParaRPr lang="en-IN" sz="32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Tree>
    <p:extLst>
      <p:ext uri="{BB962C8B-B14F-4D97-AF65-F5344CB8AC3E}">
        <p14:creationId xmlns:p14="http://schemas.microsoft.com/office/powerpoint/2010/main" val="709280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6CA-EA40-4C4C-BEDE-6D41C45AB1D9}"/>
              </a:ext>
            </a:extLst>
          </p:cNvPr>
          <p:cNvSpPr>
            <a:spLocks noGrp="1"/>
          </p:cNvSpPr>
          <p:nvPr>
            <p:ph type="title"/>
          </p:nvPr>
        </p:nvSpPr>
        <p:spPr/>
        <p:txBody>
          <a:bodyPr/>
          <a:lstStyle/>
          <a:p>
            <a:endParaRPr lang="en-IN"/>
          </a:p>
        </p:txBody>
      </p:sp>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67349" y="1370013"/>
            <a:ext cx="6009302" cy="32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09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2794-BA0A-45DC-809A-5D8980B4009B}"/>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Select </a:t>
            </a:r>
            <a:r>
              <a:rPr lang="en-US" sz="1500" b="1">
                <a:latin typeface="72"/>
              </a:rPr>
              <a:t>Products</a:t>
            </a:r>
            <a:r>
              <a:rPr lang="en-US" sz="1500">
                <a:latin typeface="72"/>
              </a:rPr>
              <a:t>.</a:t>
            </a:r>
          </a:p>
          <a:p>
            <a:pPr>
              <a:buFont typeface="+mj-lt"/>
              <a:buAutoNum type="arabicPeriod"/>
            </a:pPr>
            <a:r>
              <a:rPr lang="en-US" sz="1500">
                <a:latin typeface="72"/>
              </a:rPr>
              <a:t>A list of the available elements is provided, using the information from the OData API.</a:t>
            </a:r>
          </a:p>
          <a:p>
            <a:pPr>
              <a:buFont typeface="+mj-lt"/>
              <a:buAutoNum type="arabicPeriod"/>
            </a:pPr>
            <a:r>
              <a:rPr lang="en-US" sz="1500">
                <a:latin typeface="72"/>
              </a:rPr>
              <a:t>Choose a set of elements for which you want to retrieve data (for example, all elements, as shown in the next figure) and choose </a:t>
            </a:r>
            <a:r>
              <a:rPr lang="en-US" sz="1500" b="1">
                <a:latin typeface="72"/>
              </a:rPr>
              <a:t>Step 3</a:t>
            </a:r>
            <a:r>
              <a:rPr lang="en-US" sz="1500">
                <a:latin typeface="72"/>
              </a:rPr>
              <a:t>.</a:t>
            </a:r>
          </a:p>
          <a:p>
            <a:endParaRPr lang="en-IN" sz="150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266214"/>
            <a:ext cx="3862708" cy="197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1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9DAB-BF1E-4CB7-852F-7C3FDFC1A826}"/>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595246" y="1949632"/>
            <a:ext cx="3398174" cy="27295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148781" rIns="68580" bIns="148781" numCol="1" rtlCol="0" anchor="ctr" anchorCtr="0" compatLnSpc="1">
            <a:prstTxWarp prst="textNoShape">
              <a:avLst/>
            </a:prstTxWarp>
            <a:normAutofit/>
          </a:bodyPr>
          <a:lstStyle/>
          <a:p>
            <a:pPr marL="0" indent="0" eaLnBrk="0" fontAlgn="base" hangingPunct="0">
              <a:spcBef>
                <a:spcPct val="0"/>
              </a:spcBef>
              <a:spcAft>
                <a:spcPts val="450"/>
              </a:spcAft>
              <a:buNone/>
            </a:pPr>
            <a:endParaRPr lang="en-US" altLang="en-US" sz="1425">
              <a:latin typeface="Arial" panose="020B0604020202020204" pitchFamily="34" charset="0"/>
            </a:endParaRPr>
          </a:p>
          <a:p>
            <a:pPr marL="0" indent="0" eaLnBrk="0" fontAlgn="base" hangingPunct="0">
              <a:spcBef>
                <a:spcPct val="0"/>
              </a:spcBef>
              <a:spcAft>
                <a:spcPts val="450"/>
              </a:spcAft>
              <a:buFontTx/>
              <a:buAutoNum type="arabicPeriod"/>
            </a:pPr>
            <a:r>
              <a:rPr lang="en-US" altLang="en-US" sz="1425">
                <a:latin typeface="72"/>
              </a:rPr>
              <a:t>Choose the copy icon in the </a:t>
            </a:r>
            <a:r>
              <a:rPr lang="en-US" altLang="en-US" sz="1425" b="1">
                <a:latin typeface="72"/>
              </a:rPr>
              <a:t>Filter By</a:t>
            </a:r>
            <a:r>
              <a:rPr lang="en-US" altLang="en-US" sz="1425">
                <a:latin typeface="72"/>
              </a:rPr>
              <a:t> field and select </a:t>
            </a:r>
            <a:r>
              <a:rPr lang="en-US" altLang="en-US" sz="1425">
                <a:latin typeface="Monaco"/>
              </a:rPr>
              <a:t>ProductId</a:t>
            </a:r>
            <a:r>
              <a:rPr lang="en-US" altLang="en-US" sz="1425">
                <a:latin typeface="72"/>
              </a:rPr>
              <a:t>.</a:t>
            </a:r>
          </a:p>
          <a:p>
            <a:pPr marL="0" indent="0" eaLnBrk="0" fontAlgn="base" hangingPunct="0">
              <a:spcBef>
                <a:spcPct val="0"/>
              </a:spcBef>
              <a:spcAft>
                <a:spcPts val="450"/>
              </a:spcAft>
              <a:buFontTx/>
              <a:buAutoNum type="arabicPeriod" startAt="2"/>
            </a:pPr>
            <a:r>
              <a:rPr lang="en-US" altLang="en-US" sz="1425">
                <a:latin typeface="72"/>
              </a:rPr>
              <a:t>Select </a:t>
            </a:r>
            <a:r>
              <a:rPr lang="en-US" altLang="en-US" sz="1425">
                <a:latin typeface="Monaco"/>
              </a:rPr>
              <a:t>Equal</a:t>
            </a:r>
            <a:r>
              <a:rPr lang="en-US" altLang="en-US" sz="1425">
                <a:latin typeface="72"/>
              </a:rPr>
              <a:t>.</a:t>
            </a:r>
          </a:p>
          <a:p>
            <a:pPr marL="0" indent="0" eaLnBrk="0" fontAlgn="base" hangingPunct="0">
              <a:spcBef>
                <a:spcPct val="0"/>
              </a:spcBef>
              <a:spcAft>
                <a:spcPts val="450"/>
              </a:spcAft>
              <a:buFontTx/>
              <a:buAutoNum type="arabicPeriod" startAt="3"/>
            </a:pPr>
            <a:r>
              <a:rPr lang="en-US" altLang="en-US" sz="1425">
                <a:latin typeface="72"/>
              </a:rPr>
              <a:t>In the third field, enter an expression that allows the integration framework to access the message header </a:t>
            </a:r>
            <a:r>
              <a:rPr lang="en-US" altLang="en-US" sz="1425">
                <a:latin typeface="Monaco"/>
              </a:rPr>
              <a:t>productIdentifier</a:t>
            </a:r>
            <a:r>
              <a:rPr lang="en-US" altLang="en-US" sz="1425">
                <a:latin typeface="72"/>
              </a:rPr>
              <a:t> that you created in the preceding </a:t>
            </a:r>
            <a:r>
              <a:rPr lang="en-US" altLang="en-US" sz="1425" b="1">
                <a:latin typeface="72"/>
              </a:rPr>
              <a:t>Content Modifier</a:t>
            </a:r>
            <a:r>
              <a:rPr lang="en-US" altLang="en-US" sz="1425">
                <a:latin typeface="72"/>
              </a:rPr>
              <a:t> step: </a:t>
            </a:r>
            <a:r>
              <a:rPr lang="en-US" altLang="en-US" sz="1425">
                <a:latin typeface="Monaco"/>
              </a:rPr>
              <a:t>${header.productIdentifier}</a:t>
            </a:r>
            <a:r>
              <a:rPr lang="en-US" altLang="en-US" sz="1425">
                <a:latin typeface="72"/>
              </a:rPr>
              <a:t>.</a:t>
            </a:r>
          </a:p>
          <a:p>
            <a:pPr marL="0" indent="0" eaLnBrk="0" fontAlgn="base" hangingPunct="0">
              <a:spcBef>
                <a:spcPct val="0"/>
              </a:spcBef>
              <a:spcAft>
                <a:spcPts val="450"/>
              </a:spcAft>
              <a:buNone/>
            </a:pPr>
            <a:endParaRPr lang="en-US" altLang="en-US" sz="1425">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454521"/>
            <a:ext cx="3862708" cy="160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56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218624" y="256558"/>
            <a:ext cx="7549592" cy="1401203"/>
          </a:xfrm>
        </p:spPr>
        <p:txBody>
          <a:bodyPr anchor="b">
            <a:normAutofit fontScale="90000"/>
          </a:bodyPr>
          <a:lstStyle/>
          <a:p>
            <a:r>
              <a:rPr lang="en-US" sz="3600" dirty="0">
                <a:latin typeface="Cooper Black" panose="0208090404030B020404" pitchFamily="18" charset="0"/>
              </a:rPr>
              <a:t>Create the Script Step to Log the Payload</a:t>
            </a:r>
            <a:br>
              <a:rPr lang="en-US" sz="1950" dirty="0">
                <a:latin typeface="72"/>
              </a:rPr>
            </a:br>
            <a:br>
              <a:rPr lang="en-US" sz="1950" dirty="0">
                <a:latin typeface="72"/>
              </a:rPr>
            </a:br>
            <a:endParaRPr lang="en-IN" sz="1950" dirty="0"/>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595246" y="1949632"/>
            <a:ext cx="3398174" cy="2729588"/>
          </a:xfrm>
        </p:spPr>
        <p:txBody>
          <a:bodyPr anchor="ctr">
            <a:normAutofit/>
          </a:bodyPr>
          <a:lstStyle/>
          <a:p>
            <a:r>
              <a:rPr lang="en-US" sz="1500">
                <a:latin typeface="72"/>
              </a:rPr>
              <a:t>Add a Script step to log the message payload.</a:t>
            </a:r>
          </a:p>
          <a:p>
            <a:r>
              <a:rPr lang="en-US" sz="1500">
                <a:latin typeface="72"/>
              </a:rPr>
              <a:t>With a Groovy Script step, you can configure the integration in such a way that the payload of the message is written to the message processing log.</a:t>
            </a:r>
          </a:p>
          <a:p>
            <a:pPr>
              <a:buFont typeface="+mj-lt"/>
              <a:buAutoNum type="arabicPeriod"/>
            </a:pPr>
            <a:r>
              <a:rPr lang="en-US" sz="1500">
                <a:latin typeface="72"/>
              </a:rPr>
              <a:t>To add a Script step (containing a Groovy script), go to the palette and choose the </a:t>
            </a:r>
            <a:r>
              <a:rPr lang="en-US" sz="1500" b="1">
                <a:latin typeface="72"/>
              </a:rPr>
              <a:t>Message Transformers</a:t>
            </a:r>
            <a:r>
              <a:rPr lang="en-US" sz="1500">
                <a:latin typeface="72"/>
              </a:rPr>
              <a:t> icon and select the </a:t>
            </a:r>
            <a:r>
              <a:rPr lang="en-US" sz="1500" b="1">
                <a:latin typeface="72"/>
              </a:rPr>
              <a:t>Script</a:t>
            </a:r>
            <a:r>
              <a:rPr lang="en-US" sz="1500">
                <a:latin typeface="72"/>
              </a:rPr>
              <a:t> icon.</a:t>
            </a:r>
          </a:p>
          <a:p>
            <a:endParaRPr lang="en-IN" sz="15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8190" y="1863191"/>
            <a:ext cx="3553627" cy="278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28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5A4D-AB19-410E-B3A5-EA868B8A0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63" y="1843088"/>
            <a:ext cx="3114675"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15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E80D-6F06-4DB9-8B89-D7612E360AAD}"/>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Place the Script Step shape after the Request Reply step and connect both shapes.</a:t>
            </a:r>
          </a:p>
          <a:p>
            <a:pPr>
              <a:buFont typeface="+mj-lt"/>
              <a:buAutoNum type="arabicPeriod"/>
            </a:pPr>
            <a:r>
              <a:rPr lang="en-US" sz="1500">
                <a:latin typeface="72"/>
              </a:rPr>
              <a:t>Select the Script step.</a:t>
            </a:r>
          </a:p>
          <a:p>
            <a:pPr>
              <a:buFont typeface="+mj-lt"/>
              <a:buAutoNum type="arabicPeriod"/>
            </a:pPr>
            <a:r>
              <a:rPr lang="en-US" sz="1500">
                <a:latin typeface="72"/>
              </a:rPr>
              <a:t>The context icons are displayed.</a:t>
            </a:r>
          </a:p>
          <a:p>
            <a:endParaRPr lang="en-IN" sz="150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092392"/>
            <a:ext cx="3862708" cy="23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C50-C2C7-4341-A7B0-4ED0E86C5850}"/>
              </a:ext>
            </a:extLst>
          </p:cNvPr>
          <p:cNvSpPr>
            <a:spLocks noGrp="1"/>
          </p:cNvSpPr>
          <p:nvPr>
            <p:ph type="title"/>
          </p:nvPr>
        </p:nvSpPr>
        <p:spPr>
          <a:xfrm>
            <a:off x="595246" y="290198"/>
            <a:ext cx="7549592" cy="973836"/>
          </a:xfrm>
        </p:spPr>
        <p:txBody>
          <a:bodyPr anchor="b">
            <a:normAutofit/>
          </a:bodyPr>
          <a:lstStyle/>
          <a:p>
            <a:endParaRPr lang="en-IN" sz="3600"/>
          </a:p>
        </p:txBody>
      </p:sp>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595246" y="1949632"/>
            <a:ext cx="3398174" cy="2729588"/>
          </a:xfrm>
        </p:spPr>
        <p:txBody>
          <a:bodyPr anchor="ctr">
            <a:normAutofit/>
          </a:bodyPr>
          <a:lstStyle/>
          <a:p>
            <a:pPr>
              <a:buFont typeface="+mj-lt"/>
              <a:buAutoNum type="arabicPeriod"/>
            </a:pPr>
            <a:r>
              <a:rPr lang="en-US" sz="1500">
                <a:latin typeface="72"/>
              </a:rPr>
              <a:t>Choose the</a:t>
            </a:r>
            <a:r>
              <a:rPr lang="en-US" sz="1500" b="1">
                <a:latin typeface="72"/>
              </a:rPr>
              <a:t> +</a:t>
            </a:r>
            <a:r>
              <a:rPr lang="en-US" sz="1500">
                <a:latin typeface="72"/>
              </a:rPr>
              <a:t> icon.</a:t>
            </a:r>
          </a:p>
          <a:p>
            <a:pPr>
              <a:buFont typeface="+mj-lt"/>
              <a:buAutoNum type="arabicPeriod"/>
            </a:pPr>
            <a:r>
              <a:rPr lang="en-US" sz="1500">
                <a:latin typeface="72"/>
              </a:rPr>
              <a:t>The default script coding of the step is displayed.</a:t>
            </a:r>
          </a:p>
          <a:p>
            <a:br>
              <a:rPr lang="en-US" sz="1500"/>
            </a:br>
            <a:endParaRPr lang="en-IN" sz="150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49" y="2135848"/>
            <a:ext cx="3862708" cy="224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8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8ECEF-3501-42C9-9163-754F6509912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Add</a:t>
            </a:r>
            <a:r>
              <a:rPr lang="en-US" b="0" i="0" dirty="0">
                <a:solidFill>
                  <a:srgbClr val="333333"/>
                </a:solidFill>
                <a:effectLst/>
                <a:latin typeface="72"/>
              </a:rPr>
              <a:t> to define a new entry.</a:t>
            </a:r>
          </a:p>
          <a:p>
            <a:pPr algn="l">
              <a:buFont typeface="+mj-lt"/>
              <a:buAutoNum type="arabicPeriod"/>
            </a:pPr>
            <a:r>
              <a:rPr lang="en-US" b="0" i="0" dirty="0">
                <a:solidFill>
                  <a:srgbClr val="333333"/>
                </a:solidFill>
                <a:effectLst/>
                <a:latin typeface="72"/>
              </a:rPr>
              <a:t>Specify and define the parameters of the entry as shown below</a:t>
            </a:r>
          </a:p>
          <a:p>
            <a:endParaRPr lang="en-IN" dirty="0"/>
          </a:p>
        </p:txBody>
      </p:sp>
      <p:sp>
        <p:nvSpPr>
          <p:cNvPr id="4" name="Title 1">
            <a:extLst>
              <a:ext uri="{FF2B5EF4-FFF2-40B4-BE49-F238E27FC236}">
                <a16:creationId xmlns:a16="http://schemas.microsoft.com/office/drawing/2014/main" id="{90F0D09D-11E4-690C-C887-23FB5A43D14F}"/>
              </a:ext>
            </a:extLst>
          </p:cNvPr>
          <p:cNvSpPr>
            <a:spLocks noGrp="1"/>
          </p:cNvSpPr>
          <p:nvPr>
            <p:ph type="title"/>
          </p:nvPr>
        </p:nvSpPr>
        <p:spPr>
          <a:xfrm>
            <a:off x="0" y="97020"/>
            <a:ext cx="7886700" cy="993775"/>
          </a:xfrm>
        </p:spPr>
        <p:txBody>
          <a:bodyPr>
            <a:normAutofit/>
          </a:bodyPr>
          <a:lstStyle/>
          <a:p>
            <a:r>
              <a:rPr lang="en-IN" sz="3200" dirty="0">
                <a:latin typeface="Cooper Black" panose="0208090404030B020404" pitchFamily="18" charset="0"/>
              </a:rPr>
              <a:t>Content Modifier</a:t>
            </a:r>
          </a:p>
        </p:txBody>
      </p:sp>
    </p:spTree>
    <p:extLst>
      <p:ext uri="{BB962C8B-B14F-4D97-AF65-F5344CB8AC3E}">
        <p14:creationId xmlns:p14="http://schemas.microsoft.com/office/powerpoint/2010/main" val="1085476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B5E9-5C5F-4AE7-8EE8-DA2BE5972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p:txBody>
          <a:bodyPr>
            <a:normAutofit fontScale="625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 </a:t>
            </a:r>
          </a:p>
          <a:p>
            <a:r>
              <a:rPr lang="en-IN" dirty="0"/>
              <a:t>{</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messageLog.addAttachmentAsString</a:t>
            </a:r>
            <a:r>
              <a:rPr lang="en-IN" dirty="0"/>
              <a:t>("Log current Payload:", body, "text/plain");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714480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3280-8DBE-440E-A4F9-5682E5168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integration flow model is again displayed.</a:t>
            </a:r>
          </a:p>
          <a:p>
            <a:pPr algn="l">
              <a:buFont typeface="+mj-lt"/>
              <a:buAutoNum type="arabicPeriod"/>
            </a:pPr>
            <a:r>
              <a:rPr lang="en-US" b="0" i="0" dirty="0">
                <a:solidFill>
                  <a:srgbClr val="333333"/>
                </a:solidFill>
                <a:effectLst/>
                <a:latin typeface="72"/>
              </a:rPr>
              <a:t>Save and deploy the integration flow.</a:t>
            </a:r>
          </a:p>
          <a:p>
            <a:endParaRPr lang="en-IN" dirty="0"/>
          </a:p>
        </p:txBody>
      </p:sp>
    </p:spTree>
    <p:extLst>
      <p:ext uri="{BB962C8B-B14F-4D97-AF65-F5344CB8AC3E}">
        <p14:creationId xmlns:p14="http://schemas.microsoft.com/office/powerpoint/2010/main" val="3975521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a:xfrm>
            <a:off x="365513" y="589608"/>
            <a:ext cx="7886700" cy="994172"/>
          </a:xfrm>
        </p:spPr>
        <p:txBody>
          <a:bodyPr>
            <a:normAutofit fontScale="90000"/>
          </a:bodyPr>
          <a:lstStyle/>
          <a:p>
            <a:r>
              <a:rPr lang="en-US" sz="3600" b="0" i="0" dirty="0">
                <a:solidFill>
                  <a:srgbClr val="333333"/>
                </a:solidFill>
                <a:effectLst/>
                <a:latin typeface="Cooper Black" panose="0208090404030B020404" pitchFamily="18" charset="0"/>
              </a:rPr>
              <a:t>Run the Integration Flow and Monitor the Message Processing</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628650" y="1248139"/>
            <a:ext cx="8221780" cy="290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48781" rIns="68580" bIns="148781"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dirty="0">
                <a:solidFill>
                  <a:srgbClr val="333333"/>
                </a:solidFill>
                <a:latin typeface="72"/>
              </a:rPr>
              <a:t>Run the integration flow and check the result of message processing.</a:t>
            </a:r>
            <a:endParaRPr lang="en-US" altLang="en-US" sz="1000" dirty="0"/>
          </a:p>
          <a:p>
            <a:pPr marL="0" indent="0">
              <a:lnSpc>
                <a:spcPct val="100000"/>
              </a:lnSpc>
              <a:buNone/>
            </a:pPr>
            <a:r>
              <a:rPr lang="en-US" altLang="en-US" sz="1200" dirty="0">
                <a:solidFill>
                  <a:srgbClr val="333333"/>
                </a:solidFill>
                <a:latin typeface="72"/>
              </a:rPr>
              <a:t>When the integration flow has been deployed successfully, the message is processed without any further trigger (based on the settings of the timer).</a:t>
            </a:r>
            <a:endParaRPr lang="en-US" altLang="en-US" sz="1000" dirty="0"/>
          </a:p>
          <a:p>
            <a:pPr marL="0" indent="0">
              <a:lnSpc>
                <a:spcPct val="100000"/>
              </a:lnSpc>
              <a:buFontTx/>
              <a:buAutoNum type="arabicPeriod"/>
            </a:pPr>
            <a:r>
              <a:rPr lang="en-US" altLang="en-US" sz="1200" dirty="0">
                <a:solidFill>
                  <a:srgbClr val="333333"/>
                </a:solidFill>
                <a:latin typeface="72"/>
              </a:rPr>
              <a:t>When you have saved and deployed your integration flow, check the deployment status. Go to the </a:t>
            </a:r>
            <a:r>
              <a:rPr lang="en-US" altLang="en-US" sz="1200" b="1" dirty="0">
                <a:solidFill>
                  <a:srgbClr val="333333"/>
                </a:solidFill>
                <a:latin typeface="72"/>
              </a:rPr>
              <a:t>Monitor</a:t>
            </a:r>
            <a:r>
              <a:rPr lang="en-US" altLang="en-US" sz="1200" dirty="0">
                <a:solidFill>
                  <a:srgbClr val="333333"/>
                </a:solidFill>
                <a:latin typeface="72"/>
              </a:rPr>
              <a:t> section of the Web UI and select a tile under </a:t>
            </a:r>
            <a:r>
              <a:rPr lang="en-US" altLang="en-US" sz="1200" b="1" dirty="0">
                <a:solidFill>
                  <a:srgbClr val="333333"/>
                </a:solidFill>
                <a:latin typeface="72"/>
              </a:rPr>
              <a:t>Manage Integration Content</a:t>
            </a:r>
            <a:r>
              <a:rPr lang="en-US" altLang="en-US" sz="1200" dirty="0">
                <a:solidFill>
                  <a:srgbClr val="333333"/>
                </a:solidFill>
                <a:latin typeface="72"/>
              </a:rPr>
              <a:t>.</a:t>
            </a:r>
          </a:p>
          <a:p>
            <a:pPr marL="0" indent="0">
              <a:lnSpc>
                <a:spcPct val="100000"/>
              </a:lnSpc>
              <a:buFontTx/>
              <a:buAutoNum type="arabicPeriod" startAt="2"/>
            </a:pPr>
            <a:r>
              <a:rPr lang="en-US" altLang="en-US" sz="1200" dirty="0">
                <a:solidFill>
                  <a:srgbClr val="333333"/>
                </a:solidFill>
                <a:latin typeface="72"/>
              </a:rPr>
              <a:t>As soon as deployment has finished, the status </a:t>
            </a:r>
            <a:r>
              <a:rPr lang="en-US" altLang="en-US" sz="1200" b="1" dirty="0">
                <a:solidFill>
                  <a:srgbClr val="333333"/>
                </a:solidFill>
                <a:latin typeface="72"/>
              </a:rPr>
              <a:t>Started</a:t>
            </a:r>
            <a:r>
              <a:rPr lang="en-US" altLang="en-US" sz="1200" dirty="0">
                <a:solidFill>
                  <a:srgbClr val="333333"/>
                </a:solidFill>
                <a:latin typeface="72"/>
              </a:rPr>
              <a:t> should be displayed for your integration flow.</a:t>
            </a:r>
          </a:p>
          <a:p>
            <a:pPr marL="0" indent="0">
              <a:lnSpc>
                <a:spcPct val="100000"/>
              </a:lnSpc>
              <a:buFontTx/>
              <a:buAutoNum type="arabicPeriod" startAt="3"/>
            </a:pPr>
            <a:r>
              <a:rPr lang="en-US" altLang="en-US" sz="1200" dirty="0">
                <a:solidFill>
                  <a:srgbClr val="333333"/>
                </a:solidFill>
                <a:latin typeface="72"/>
              </a:rPr>
              <a:t>Go back to the overview page of the Web UI </a:t>
            </a:r>
            <a:r>
              <a:rPr lang="en-US" altLang="en-US" sz="1200" b="1" dirty="0">
                <a:solidFill>
                  <a:srgbClr val="333333"/>
                </a:solidFill>
                <a:latin typeface="72"/>
              </a:rPr>
              <a:t>Monitor</a:t>
            </a:r>
            <a:r>
              <a:rPr lang="en-US" altLang="en-US" sz="1200" dirty="0">
                <a:solidFill>
                  <a:srgbClr val="333333"/>
                </a:solidFill>
                <a:latin typeface="72"/>
              </a:rPr>
              <a:t> section and select a tile under </a:t>
            </a:r>
            <a:r>
              <a:rPr lang="en-US" altLang="en-US" sz="1200" b="1" dirty="0">
                <a:solidFill>
                  <a:srgbClr val="333333"/>
                </a:solidFill>
                <a:latin typeface="72"/>
              </a:rPr>
              <a:t>Monitor Message Processing</a:t>
            </a:r>
            <a:r>
              <a:rPr lang="en-US" altLang="en-US" sz="1200" dirty="0">
                <a:solidFill>
                  <a:srgbClr val="333333"/>
                </a:solidFill>
                <a:latin typeface="72"/>
              </a:rPr>
              <a:t>.</a:t>
            </a:r>
          </a:p>
          <a:p>
            <a:pPr marL="0" indent="0">
              <a:lnSpc>
                <a:spcPct val="100000"/>
              </a:lnSpc>
              <a:buNone/>
            </a:pPr>
            <a:r>
              <a:rPr lang="en-US" altLang="en-US" sz="1200" dirty="0">
                <a:solidFill>
                  <a:srgbClr val="333333"/>
                </a:solidFill>
                <a:latin typeface="72"/>
              </a:rPr>
              <a:t>If your integration flow has been processed successfully, the status </a:t>
            </a:r>
            <a:r>
              <a:rPr lang="en-US" altLang="en-US" sz="1200" b="1" dirty="0">
                <a:solidFill>
                  <a:srgbClr val="333333"/>
                </a:solidFill>
                <a:latin typeface="72"/>
              </a:rPr>
              <a:t>Completed</a:t>
            </a:r>
            <a:r>
              <a:rPr lang="en-US" altLang="en-US" sz="1200" dirty="0">
                <a:solidFill>
                  <a:srgbClr val="333333"/>
                </a:solidFill>
                <a:latin typeface="72"/>
              </a:rPr>
              <a:t> should be shown.</a:t>
            </a:r>
          </a:p>
          <a:p>
            <a:pPr marL="0" indent="0">
              <a:lnSpc>
                <a:spcPct val="100000"/>
              </a:lnSpc>
              <a:buFontTx/>
              <a:buAutoNum type="arabicPeriod" startAt="4"/>
            </a:pPr>
            <a:r>
              <a:rPr lang="en-US" altLang="en-US" sz="1200" dirty="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1200" dirty="0">
                <a:solidFill>
                  <a:srgbClr val="333333"/>
                </a:solidFill>
                <a:latin typeface="72"/>
              </a:rPr>
              <a:t>Under </a:t>
            </a:r>
            <a:r>
              <a:rPr lang="en-US" altLang="en-US" sz="1200" b="1" dirty="0">
                <a:solidFill>
                  <a:srgbClr val="333333"/>
                </a:solidFill>
                <a:latin typeface="72"/>
              </a:rPr>
              <a:t>Attachments</a:t>
            </a:r>
            <a:r>
              <a:rPr lang="en-US" altLang="en-US" sz="1200" dirty="0">
                <a:solidFill>
                  <a:srgbClr val="333333"/>
                </a:solidFill>
                <a:latin typeface="72"/>
              </a:rPr>
              <a:t>, click </a:t>
            </a:r>
            <a:r>
              <a:rPr lang="en-US" altLang="en-US" sz="1200" b="1" dirty="0">
                <a:solidFill>
                  <a:srgbClr val="333333"/>
                </a:solidFill>
                <a:latin typeface="72"/>
              </a:rPr>
              <a:t>Log current Payload</a:t>
            </a:r>
            <a:r>
              <a:rPr lang="en-US" altLang="en-US" sz="1200" dirty="0">
                <a:solidFill>
                  <a:srgbClr val="333333"/>
                </a:solidFill>
                <a:latin typeface="72"/>
              </a:rPr>
              <a:t>.</a:t>
            </a:r>
          </a:p>
          <a:p>
            <a:pPr marL="0" indent="0">
              <a:lnSpc>
                <a:spcPct val="100000"/>
              </a:lnSpc>
              <a:buNone/>
            </a:pPr>
            <a:r>
              <a:rPr lang="en-US" altLang="en-US" sz="1200" dirty="0">
                <a:solidFill>
                  <a:srgbClr val="333333"/>
                </a:solidFill>
                <a:latin typeface="72"/>
              </a:rPr>
              <a:t>You should see the message content, which consists of the details of the product associated with the value of </a:t>
            </a:r>
            <a:r>
              <a:rPr lang="en-US" altLang="en-US" sz="1200" dirty="0">
                <a:solidFill>
                  <a:srgbClr val="333333"/>
                </a:solidFill>
                <a:latin typeface="Monaco"/>
              </a:rPr>
              <a:t>product identifier</a:t>
            </a:r>
            <a:r>
              <a:rPr lang="en-US" altLang="en-US" sz="1200" dirty="0">
                <a:solidFill>
                  <a:srgbClr val="333333"/>
                </a:solidFill>
                <a:latin typeface="72"/>
              </a:rPr>
              <a:t> entered in the first Content Modifier.</a:t>
            </a:r>
          </a:p>
          <a:p>
            <a:pPr marL="0" indent="0">
              <a:lnSpc>
                <a:spcPct val="100000"/>
              </a:lnSpc>
              <a:buNone/>
            </a:pPr>
            <a:r>
              <a:rPr lang="en-US" altLang="en-US" sz="1200" dirty="0">
                <a:solidFill>
                  <a:srgbClr val="333333"/>
                </a:solidFill>
                <a:latin typeface="72"/>
              </a:rPr>
              <a:t>This shows you that the message has been processed correctly.</a:t>
            </a:r>
          </a:p>
          <a:p>
            <a:pPr marL="0" indent="0">
              <a:lnSpc>
                <a:spcPct val="100000"/>
              </a:lnSpc>
              <a:buNone/>
            </a:pPr>
            <a:endParaRPr lang="en-US" altLang="en-US" sz="1350" dirty="0"/>
          </a:p>
        </p:txBody>
      </p:sp>
    </p:spTree>
    <p:extLst>
      <p:ext uri="{BB962C8B-B14F-4D97-AF65-F5344CB8AC3E}">
        <p14:creationId xmlns:p14="http://schemas.microsoft.com/office/powerpoint/2010/main" val="1458360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a:xfrm>
            <a:off x="164307" y="235571"/>
            <a:ext cx="7886700" cy="994172"/>
          </a:xfrm>
        </p:spPr>
        <p:txBody>
          <a:bodyPr>
            <a:normAutofit/>
          </a:bodyPr>
          <a:lstStyle/>
          <a:p>
            <a:r>
              <a:rPr lang="en-IN" sz="3200" b="1" i="0" dirty="0">
                <a:solidFill>
                  <a:srgbClr val="333333"/>
                </a:solidFill>
                <a:effectLst/>
                <a:latin typeface="Cooper Black" panose="0208090404030B020404" pitchFamily="18" charset="0"/>
              </a:rPr>
              <a:t>Envelope Icons</a:t>
            </a:r>
            <a:endParaRPr lang="en-IN" sz="3200" dirty="0">
              <a:latin typeface="Cooper Black" panose="0208090404030B020404" pitchFamily="18" charset="0"/>
            </a:endParaRPr>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1521594" y="1514563"/>
          <a:ext cx="5242560" cy="2896280"/>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1521594" y="1514563"/>
                        <a:ext cx="5242560" cy="2896280"/>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250031" cy="13573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228600" cy="13573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8594" cy="1500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64306" cy="13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a:xfrm>
            <a:off x="253680" y="375047"/>
            <a:ext cx="7886700" cy="994172"/>
          </a:xfrm>
        </p:spPr>
        <p:txBody>
          <a:bodyPr>
            <a:normAutofit fontScale="90000"/>
          </a:bodyPr>
          <a:lstStyle/>
          <a:p>
            <a:r>
              <a:rPr lang="en-IN" sz="3600" b="0" i="0" dirty="0">
                <a:solidFill>
                  <a:srgbClr val="333333"/>
                </a:solidFill>
                <a:effectLst/>
                <a:latin typeface="Cooper Black" panose="0208090404030B020404" pitchFamily="18" charset="0"/>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367886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249979" y="156839"/>
            <a:ext cx="3894803" cy="833882"/>
          </a:xfrm>
        </p:spPr>
        <p:txBody>
          <a:bodyPr anchor="ctr">
            <a:normAutofit/>
          </a:bodyPr>
          <a:lstStyle/>
          <a:p>
            <a:pPr algn="ctr"/>
            <a:r>
              <a:rPr lang="en-IN" sz="3200" dirty="0">
                <a:latin typeface="Cooper Black" panose="0208090404030B020404" pitchFamily="18" charset="0"/>
              </a:rPr>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470231" y="1803862"/>
          <a:ext cx="6198967" cy="2924547"/>
        </p:xfrm>
        <a:graphic>
          <a:graphicData uri="http://schemas.openxmlformats.org/drawingml/2006/table">
            <a:tbl>
              <a:tblPr/>
              <a:tblGrid>
                <a:gridCol w="1054208">
                  <a:extLst>
                    <a:ext uri="{9D8B030D-6E8A-4147-A177-3AD203B41FA5}">
                      <a16:colId xmlns:a16="http://schemas.microsoft.com/office/drawing/2014/main" val="2931037505"/>
                    </a:ext>
                  </a:extLst>
                </a:gridCol>
                <a:gridCol w="5144759">
                  <a:extLst>
                    <a:ext uri="{9D8B030D-6E8A-4147-A177-3AD203B41FA5}">
                      <a16:colId xmlns:a16="http://schemas.microsoft.com/office/drawing/2014/main" val="1992733870"/>
                    </a:ext>
                  </a:extLst>
                </a:gridCol>
              </a:tblGrid>
              <a:tr h="129165">
                <a:tc>
                  <a:txBody>
                    <a:bodyPr/>
                    <a:lstStyle/>
                    <a:p>
                      <a:pPr fontAlgn="t"/>
                      <a:r>
                        <a:rPr lang="en-IN" sz="600">
                          <a:effectLst/>
                        </a:rPr>
                        <a:t>Log Level</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600">
                          <a:effectLst/>
                        </a:rPr>
                        <a:t>Description</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22624">
                <a:tc>
                  <a:txBody>
                    <a:bodyPr/>
                    <a:lstStyle/>
                    <a:p>
                      <a:pPr fontAlgn="t"/>
                      <a:r>
                        <a:rPr lang="en-IN" sz="600">
                          <a:effectLst/>
                        </a:rPr>
                        <a:t>None</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No data is recorded during message processing and no data is shown in data monitoring.</a:t>
                      </a:r>
                      <a:r>
                        <a:rPr lang="en-US" sz="600" b="1">
                          <a:effectLst/>
                        </a:rPr>
                        <a:t>Note</a:t>
                      </a:r>
                    </a:p>
                    <a:p>
                      <a:pPr fontAlgn="t"/>
                      <a:r>
                        <a:rPr lang="en-US" sz="600">
                          <a:effectLst/>
                        </a:rPr>
                        <a:t>In case data archiving is available on your tenant and configured for your integration flow, no data is archived for this specific integration flow.</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22624">
                <a:tc>
                  <a:txBody>
                    <a:bodyPr/>
                    <a:lstStyle/>
                    <a:p>
                      <a:pPr fontAlgn="t"/>
                      <a:r>
                        <a:rPr lang="en-IN" sz="600">
                          <a:effectLst/>
                        </a:rPr>
                        <a:t>Info</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Basic information is recorded during message processing. The header is always displayed.If there are failed messages, the message processing log retains and displays additional detailed information about the last 50 message steps.</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689919">
                <a:tc>
                  <a:txBody>
                    <a:bodyPr/>
                    <a:lstStyle/>
                    <a:p>
                      <a:pPr fontAlgn="t"/>
                      <a:r>
                        <a:rPr lang="en-IN" sz="600">
                          <a:effectLst/>
                        </a:rPr>
                        <a:t>Error</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600" b="1">
                          <a:effectLst/>
                        </a:rPr>
                        <a:t>Note</a:t>
                      </a:r>
                    </a:p>
                    <a:p>
                      <a:pPr fontAlgn="t"/>
                      <a:r>
                        <a:rPr lang="en-US" sz="600">
                          <a:effectLst/>
                        </a:rPr>
                        <a:t>In case data archiving is available on your tenant and configured for your integration flow, no data is archived for this specific integration flow.</a:t>
                      </a:r>
                    </a:p>
                    <a:p>
                      <a:pPr fontAlgn="t"/>
                      <a:r>
                        <a:rPr lang="en-US" sz="6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876837">
                <a:tc>
                  <a:txBody>
                    <a:bodyPr/>
                    <a:lstStyle/>
                    <a:p>
                      <a:pPr fontAlgn="t"/>
                      <a:r>
                        <a:rPr lang="en-IN" sz="600">
                          <a:effectLst/>
                        </a:rPr>
                        <a:t>Debug</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b="1">
                          <a:effectLst/>
                        </a:rPr>
                        <a:t>Caution</a:t>
                      </a:r>
                    </a:p>
                    <a:p>
                      <a:pPr fontAlgn="t"/>
                      <a:r>
                        <a:rPr lang="en-US" sz="600">
                          <a:effectLst/>
                        </a:rPr>
                        <a:t>As the log level Debug is a high resource consuming feature, we recommend setting log level Debug only in a development or test environment!</a:t>
                      </a:r>
                    </a:p>
                    <a:p>
                      <a:pPr fontAlgn="t"/>
                      <a:r>
                        <a:rPr lang="en-US" sz="6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600" b="1">
                          <a:effectLst/>
                        </a:rPr>
                        <a:t>Note</a:t>
                      </a:r>
                    </a:p>
                    <a:p>
                      <a:pPr fontAlgn="t"/>
                      <a:r>
                        <a:rPr lang="en-US" sz="600">
                          <a:effectLst/>
                        </a:rPr>
                        <a:t>in the Neo environment, the expiry time can be set in the Tenant Configuration. To request an extension of the expiry time, open a ticket on the component LOD-HCI-PI-OPS.</a:t>
                      </a:r>
                    </a:p>
                    <a:p>
                      <a:pPr fontAlgn="t"/>
                      <a:r>
                        <a:rPr lang="en-US" sz="600">
                          <a:effectLst/>
                        </a:rPr>
                        <a:t>In the Cloud Foundry environment, the expiry time is fixed and set to 24 hours.</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783378">
                <a:tc>
                  <a:txBody>
                    <a:bodyPr/>
                    <a:lstStyle/>
                    <a:p>
                      <a:pPr fontAlgn="t"/>
                      <a:r>
                        <a:rPr lang="en-IN" sz="600">
                          <a:effectLst/>
                        </a:rPr>
                        <a:t>Trace</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b="1">
                          <a:effectLst/>
                        </a:rPr>
                        <a:t>Caution</a:t>
                      </a:r>
                    </a:p>
                    <a:p>
                      <a:pPr fontAlgn="t"/>
                      <a:r>
                        <a:rPr lang="en-US" sz="6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6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600">
                          <a:effectLst/>
                        </a:rPr>
                        <a:t>Specifics for log level Trace:If the downloaded trace data, such as header value size and exchange properties exceed 10000 characters, they're truncated.</a:t>
                      </a:r>
                    </a:p>
                  </a:txBody>
                  <a:tcPr marL="13276" marR="13276" marT="6638" marB="663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1853232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normAutofit/>
          </a:bodyPr>
          <a:lstStyle/>
          <a:p>
            <a:r>
              <a:rPr lang="en-IN" sz="3200" dirty="0">
                <a:latin typeface="Cooper Black" panose="0208090404030B020404" pitchFamily="18" charset="0"/>
              </a:rPr>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2300514" y="2571750"/>
            <a:ext cx="1524000" cy="766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5043714" y="2535463"/>
            <a:ext cx="1074057" cy="839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3824514" y="2955017"/>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80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normAutofit/>
          </a:bodyPr>
          <a:lstStyle/>
          <a:p>
            <a:r>
              <a:rPr lang="en-IN" sz="3200" dirty="0">
                <a:latin typeface="Cooper Black" panose="0208090404030B020404" pitchFamily="18" charset="0"/>
              </a:rPr>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1993752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482600" y="482600"/>
            <a:ext cx="2522980" cy="1296033"/>
          </a:xfrm>
          <a:noFill/>
          <a:ln>
            <a:solidFill>
              <a:schemeClr val="bg1"/>
            </a:solidFill>
          </a:ln>
        </p:spPr>
        <p:txBody>
          <a:bodyPr wrap="square">
            <a:normAutofit fontScale="90000"/>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482601" y="1978533"/>
            <a:ext cx="2522980" cy="2561716"/>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3762864" y="687313"/>
            <a:ext cx="4688077" cy="1804909"/>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3643086" y="2617007"/>
            <a:ext cx="4807856" cy="1765848"/>
          </a:xfrm>
          <a:prstGeom prst="rect">
            <a:avLst/>
          </a:prstGeom>
        </p:spPr>
      </p:pic>
    </p:spTree>
    <p:extLst>
      <p:ext uri="{BB962C8B-B14F-4D97-AF65-F5344CB8AC3E}">
        <p14:creationId xmlns:p14="http://schemas.microsoft.com/office/powerpoint/2010/main" val="1219373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normAutofit/>
          </a:bodyPr>
          <a:lstStyle/>
          <a:p>
            <a:r>
              <a:rPr lang="en-IN" sz="3200" dirty="0">
                <a:latin typeface="Cooper Black" panose="0208090404030B020404" pitchFamily="18" charset="0"/>
              </a:rPr>
              <a:t>POSTMAN CPI </a:t>
            </a:r>
            <a:r>
              <a:rPr lang="en-IN" sz="3200" dirty="0" err="1">
                <a:latin typeface="Cooper Black" panose="0208090404030B020404" pitchFamily="18" charset="0"/>
              </a:rPr>
              <a:t>INtegration</a:t>
            </a:r>
            <a:endParaRPr lang="en-IN" sz="3200" dirty="0">
              <a:latin typeface="Cooper Black" panose="0208090404030B020404" pitchFamily="18" charset="0"/>
            </a:endParaRPr>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1557111" y="2094590"/>
            <a:ext cx="5797550" cy="1339400"/>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1557111" y="3529812"/>
            <a:ext cx="5797550" cy="1566861"/>
          </a:xfrm>
          <a:prstGeom prst="rect">
            <a:avLst/>
          </a:prstGeom>
        </p:spPr>
      </p:pic>
    </p:spTree>
    <p:extLst>
      <p:ext uri="{BB962C8B-B14F-4D97-AF65-F5344CB8AC3E}">
        <p14:creationId xmlns:p14="http://schemas.microsoft.com/office/powerpoint/2010/main" val="206604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44A0589-1787-48E5-B63E-B0736E8FF9F9}"/>
              </a:ext>
            </a:extLst>
          </p:cNvPr>
          <p:cNvGraphicFramePr>
            <a:graphicFrameLocks noGrp="1"/>
          </p:cNvGraphicFramePr>
          <p:nvPr>
            <p:ph idx="1"/>
          </p:nvPr>
        </p:nvGraphicFramePr>
        <p:xfrm>
          <a:off x="2714065" y="1369219"/>
          <a:ext cx="3715870" cy="3343953"/>
        </p:xfrm>
        <a:graphic>
          <a:graphicData uri="http://schemas.openxmlformats.org/drawingml/2006/table">
            <a:tbl>
              <a:tblPr/>
              <a:tblGrid>
                <a:gridCol w="1857935">
                  <a:extLst>
                    <a:ext uri="{9D8B030D-6E8A-4147-A177-3AD203B41FA5}">
                      <a16:colId xmlns:a16="http://schemas.microsoft.com/office/drawing/2014/main" val="3495377471"/>
                    </a:ext>
                  </a:extLst>
                </a:gridCol>
                <a:gridCol w="1857935">
                  <a:extLst>
                    <a:ext uri="{9D8B030D-6E8A-4147-A177-3AD203B41FA5}">
                      <a16:colId xmlns:a16="http://schemas.microsoft.com/office/drawing/2014/main" val="4142759860"/>
                    </a:ext>
                  </a:extLst>
                </a:gridCol>
              </a:tblGrid>
              <a:tr h="129248">
                <a:tc gridSpan="2">
                  <a:txBody>
                    <a:bodyPr/>
                    <a:lstStyle/>
                    <a:p>
                      <a:r>
                        <a:rPr lang="en-IN" sz="600"/>
                        <a:t>Content Modifier Attributes for Message Header or Exchange Property</a:t>
                      </a:r>
                    </a:p>
                  </a:txBody>
                  <a:tcPr marL="32312" marR="32312" marT="16156" marB="16156" anchor="ctr"/>
                </a:tc>
                <a:tc hMerge="1">
                  <a:txBody>
                    <a:bodyPr/>
                    <a:lstStyle/>
                    <a:p>
                      <a:endParaRPr lang="en-IN"/>
                    </a:p>
                  </a:txBody>
                  <a:tcPr/>
                </a:tc>
                <a:extLst>
                  <a:ext uri="{0D108BD9-81ED-4DB2-BD59-A6C34878D82A}">
                    <a16:rowId xmlns:a16="http://schemas.microsoft.com/office/drawing/2014/main" val="1614909294"/>
                  </a:ext>
                </a:extLst>
              </a:tr>
              <a:tr h="129248">
                <a:tc>
                  <a:txBody>
                    <a:bodyPr/>
                    <a:lstStyle/>
                    <a:p>
                      <a:pPr fontAlgn="t"/>
                      <a:r>
                        <a:rPr lang="en-IN" sz="600">
                          <a:effectLst/>
                        </a:rPr>
                        <a:t>Attribute</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600">
                          <a:effectLst/>
                        </a:rPr>
                        <a:t>Description</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58648330"/>
                  </a:ext>
                </a:extLst>
              </a:tr>
              <a:tr h="516991">
                <a:tc>
                  <a:txBody>
                    <a:bodyPr/>
                    <a:lstStyle/>
                    <a:p>
                      <a:pPr fontAlgn="t"/>
                      <a:r>
                        <a:rPr lang="en-IN" sz="600" b="1">
                          <a:effectLst/>
                        </a:rPr>
                        <a:t>Action</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You can specify whether the Content Modifier should create or delete the header or property defined by the table row.</a:t>
                      </a:r>
                    </a:p>
                    <a:p>
                      <a:pPr fontAlgn="t"/>
                      <a:r>
                        <a:rPr lang="en-US" sz="600">
                          <a:effectLst/>
                        </a:rPr>
                        <a:t>You must specify the name of the header or property you want to delete.</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7943142"/>
                  </a:ext>
                </a:extLst>
              </a:tr>
              <a:tr h="226184">
                <a:tc>
                  <a:txBody>
                    <a:bodyPr/>
                    <a:lstStyle/>
                    <a:p>
                      <a:pPr fontAlgn="t"/>
                      <a:r>
                        <a:rPr lang="en-IN" sz="600" b="1">
                          <a:effectLst/>
                        </a:rPr>
                        <a:t>Name</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a:effectLst/>
                        </a:rPr>
                        <a:t>Name under which the specified data has to be stored in the selected header or property data container.</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27277894"/>
                  </a:ext>
                </a:extLst>
              </a:tr>
              <a:tr h="2261834">
                <a:tc>
                  <a:txBody>
                    <a:bodyPr/>
                    <a:lstStyle/>
                    <a:p>
                      <a:pPr fontAlgn="t"/>
                      <a:r>
                        <a:rPr lang="en-IN" sz="600" b="1">
                          <a:effectLst/>
                        </a:rPr>
                        <a:t>Source Type</a:t>
                      </a:r>
                      <a:endParaRPr lang="en-IN" sz="600">
                        <a:effectLst/>
                      </a:endParaRP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600" dirty="0">
                          <a:effectLst/>
                        </a:rPr>
                        <a:t>Indicates the kind of data you want to use to change the content of the selected header or property data container.</a:t>
                      </a:r>
                    </a:p>
                    <a:p>
                      <a:pPr fontAlgn="t"/>
                      <a:r>
                        <a:rPr lang="en-US" sz="600" dirty="0">
                          <a:effectLst/>
                        </a:rPr>
                        <a:t>You can select from the following types:</a:t>
                      </a:r>
                    </a:p>
                    <a:p>
                      <a:pPr fontAlgn="t">
                        <a:buFont typeface="Arial" panose="020B0604020202020204" pitchFamily="34" charset="0"/>
                        <a:buChar char="•"/>
                      </a:pPr>
                      <a:r>
                        <a:rPr lang="en-US" sz="600" b="1" dirty="0">
                          <a:effectLst/>
                        </a:rPr>
                        <a:t>Constant</a:t>
                      </a:r>
                      <a:endParaRPr lang="en-US" sz="600" dirty="0">
                        <a:effectLst/>
                      </a:endParaRPr>
                    </a:p>
                    <a:p>
                      <a:pPr fontAlgn="t">
                        <a:buFont typeface="Arial" panose="020B0604020202020204" pitchFamily="34" charset="0"/>
                        <a:buChar char="•"/>
                      </a:pPr>
                      <a:r>
                        <a:rPr lang="en-US" sz="600" dirty="0">
                          <a:effectLst/>
                        </a:rPr>
                        <a:t>Allows you to write a constant value to the header or property data container.</a:t>
                      </a:r>
                    </a:p>
                    <a:p>
                      <a:pPr fontAlgn="t">
                        <a:buFont typeface="Arial" panose="020B0604020202020204" pitchFamily="34" charset="0"/>
                        <a:buChar char="•"/>
                      </a:pPr>
                      <a:r>
                        <a:rPr lang="en-US" sz="600" dirty="0">
                          <a:effectLst/>
                        </a:rPr>
                        <a:t>Special characters like {} and [] are not allowed.</a:t>
                      </a:r>
                    </a:p>
                    <a:p>
                      <a:pPr fontAlgn="t">
                        <a:buFont typeface="Arial" panose="020B0604020202020204" pitchFamily="34" charset="0"/>
                        <a:buChar char="•"/>
                      </a:pPr>
                      <a:r>
                        <a:rPr lang="en-US" sz="600" b="1" dirty="0">
                          <a:effectLst/>
                        </a:rPr>
                        <a:t>Header</a:t>
                      </a:r>
                      <a:endParaRPr lang="en-US" sz="600" dirty="0">
                        <a:effectLst/>
                      </a:endParaRPr>
                    </a:p>
                    <a:p>
                      <a:pPr fontAlgn="t">
                        <a:buFont typeface="Arial" panose="020B0604020202020204" pitchFamily="34" charset="0"/>
                        <a:buChar char="•"/>
                      </a:pPr>
                      <a:r>
                        <a:rPr lang="en-US" sz="600" dirty="0">
                          <a:effectLst/>
                        </a:rPr>
                        <a:t>Allows you to specify the name of a Camel header.</a:t>
                      </a:r>
                    </a:p>
                    <a:p>
                      <a:pPr fontAlgn="t">
                        <a:buFont typeface="Arial" panose="020B0604020202020204" pitchFamily="34" charset="0"/>
                        <a:buChar char="•"/>
                      </a:pPr>
                      <a:r>
                        <a:rPr lang="en-US" sz="600" dirty="0">
                          <a:effectLst/>
                        </a:rPr>
                        <a:t>You can then use this header to dynamically define properties in subsequent steps.</a:t>
                      </a:r>
                    </a:p>
                    <a:p>
                      <a:pPr fontAlgn="t">
                        <a:buFont typeface="Arial" panose="020B0604020202020204" pitchFamily="34" charset="0"/>
                        <a:buChar char="•"/>
                      </a:pPr>
                      <a:r>
                        <a:rPr lang="en-US" sz="600" dirty="0">
                          <a:effectLst/>
                        </a:rPr>
                        <a:t>For example, if you specify the header name </a:t>
                      </a:r>
                      <a:r>
                        <a:rPr lang="en-US" sz="600" dirty="0" err="1">
                          <a:effectLst/>
                        </a:rPr>
                        <a:t>CamelSplitIndex</a:t>
                      </a:r>
                      <a:r>
                        <a:rPr lang="en-US" sz="600" dirty="0">
                          <a:effectLst/>
                        </a:rPr>
                        <a:t>, the Camel header of the same name, which counts the actual number of splits in a message split scenario, is accessed from the incoming message.</a:t>
                      </a:r>
                    </a:p>
                    <a:p>
                      <a:pPr fontAlgn="t">
                        <a:buFont typeface="Arial" panose="020B0604020202020204" pitchFamily="34" charset="0"/>
                        <a:buChar char="•"/>
                      </a:pPr>
                      <a:r>
                        <a:rPr lang="en-US" sz="600" dirty="0">
                          <a:effectLst/>
                        </a:rPr>
                        <a:t>In a subsequent step, you use the following expression to refer to this header (for dynamic configuration): ${</a:t>
                      </a:r>
                      <a:r>
                        <a:rPr lang="en-US" sz="600" dirty="0" err="1">
                          <a:effectLst/>
                        </a:rPr>
                        <a:t>header.CamelSplitIndex</a:t>
                      </a:r>
                      <a:r>
                        <a:rPr lang="en-US" sz="600" dirty="0">
                          <a:effectLst/>
                        </a:rPr>
                        <a:t>}.</a:t>
                      </a:r>
                    </a:p>
                    <a:p>
                      <a:pPr fontAlgn="t">
                        <a:buFont typeface="Arial" panose="020B0604020202020204" pitchFamily="34" charset="0"/>
                        <a:buChar char="•"/>
                      </a:pPr>
                      <a:r>
                        <a:rPr lang="en-US" sz="600" dirty="0">
                          <a:effectLst/>
                        </a:rPr>
                        <a:t>To enter a header, select </a:t>
                      </a:r>
                      <a:r>
                        <a:rPr lang="en-US" sz="600" b="1" dirty="0">
                          <a:effectLst/>
                        </a:rPr>
                        <a:t>header</a:t>
                      </a:r>
                      <a:r>
                        <a:rPr lang="en-US" sz="600" dirty="0">
                          <a:effectLst/>
                        </a:rPr>
                        <a:t> in the </a:t>
                      </a:r>
                      <a:r>
                        <a:rPr lang="en-US" sz="600" b="1" dirty="0">
                          <a:effectLst/>
                        </a:rPr>
                        <a:t>Type</a:t>
                      </a:r>
                      <a:r>
                        <a:rPr lang="en-US" sz="600" dirty="0">
                          <a:effectLst/>
                        </a:rPr>
                        <a:t> column and in the </a:t>
                      </a:r>
                      <a:r>
                        <a:rPr lang="en-US" sz="600" b="1" dirty="0">
                          <a:effectLst/>
                        </a:rPr>
                        <a:t>Value</a:t>
                      </a:r>
                      <a:r>
                        <a:rPr lang="en-US" sz="600" dirty="0">
                          <a:effectLst/>
                        </a:rPr>
                        <a:t> column choose </a:t>
                      </a:r>
                      <a:r>
                        <a:rPr lang="en-US" sz="600" b="1" dirty="0">
                          <a:effectLst/>
                        </a:rPr>
                        <a:t>Select</a:t>
                      </a:r>
                      <a:r>
                        <a:rPr lang="en-US" sz="600" dirty="0">
                          <a:effectLst/>
                        </a:rPr>
                        <a:t> to browse for predefined headers.</a:t>
                      </a:r>
                    </a:p>
                  </a:txBody>
                  <a:tcPr marL="32312" marR="32312" marT="16156" marB="16156">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99963824"/>
                  </a:ext>
                </a:extLst>
              </a:tr>
            </a:tbl>
          </a:graphicData>
        </a:graphic>
      </p:graphicFrame>
      <p:sp>
        <p:nvSpPr>
          <p:cNvPr id="3" name="Title 1">
            <a:extLst>
              <a:ext uri="{FF2B5EF4-FFF2-40B4-BE49-F238E27FC236}">
                <a16:creationId xmlns:a16="http://schemas.microsoft.com/office/drawing/2014/main" id="{A72E6EA2-CADC-5F38-324D-BF33C6F2C709}"/>
              </a:ext>
            </a:extLst>
          </p:cNvPr>
          <p:cNvSpPr>
            <a:spLocks noGrp="1"/>
          </p:cNvSpPr>
          <p:nvPr>
            <p:ph type="title"/>
          </p:nvPr>
        </p:nvSpPr>
        <p:spPr>
          <a:xfrm>
            <a:off x="0" y="50972"/>
            <a:ext cx="7886700" cy="993775"/>
          </a:xfrm>
        </p:spPr>
        <p:txBody>
          <a:bodyPr>
            <a:normAutofit/>
          </a:bodyPr>
          <a:lstStyle/>
          <a:p>
            <a:r>
              <a:rPr lang="en-IN" sz="3200" dirty="0">
                <a:latin typeface="Cooper Black" panose="0208090404030B020404" pitchFamily="18" charset="0"/>
              </a:rPr>
              <a:t>Content Modifier</a:t>
            </a:r>
          </a:p>
        </p:txBody>
      </p:sp>
    </p:spTree>
    <p:extLst>
      <p:ext uri="{BB962C8B-B14F-4D97-AF65-F5344CB8AC3E}">
        <p14:creationId xmlns:p14="http://schemas.microsoft.com/office/powerpoint/2010/main" val="1419015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550740" y="265476"/>
            <a:ext cx="5797296" cy="891540"/>
          </a:xfrm>
        </p:spPr>
        <p:txBody>
          <a:bodyPr>
            <a:normAutofit/>
          </a:bodyPr>
          <a:lstStyle/>
          <a:p>
            <a:r>
              <a:rPr lang="en-IN" sz="3200" dirty="0">
                <a:latin typeface="Cooper Black" panose="0208090404030B020404" pitchFamily="18" charset="0"/>
              </a:rPr>
              <a:t>POSTMAN CPI Integration</a:t>
            </a:r>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1763486" y="1228744"/>
            <a:ext cx="5736267" cy="1463656"/>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1763486" y="2835857"/>
            <a:ext cx="5591048" cy="1901121"/>
          </a:xfrm>
          <a:prstGeom prst="rect">
            <a:avLst/>
          </a:prstGeom>
        </p:spPr>
      </p:pic>
    </p:spTree>
    <p:extLst>
      <p:ext uri="{BB962C8B-B14F-4D97-AF65-F5344CB8AC3E}">
        <p14:creationId xmlns:p14="http://schemas.microsoft.com/office/powerpoint/2010/main" val="1921411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9139327" cy="51435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9144001" cy="51435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41702" y="2784901"/>
              <a:ext cx="6333357" cy="861775"/>
            </a:xfrm>
            <a:prstGeom prst="rect">
              <a:avLst/>
            </a:prstGeom>
          </p:spPr>
          <p:txBody>
            <a:bodyPr wrap="none">
              <a:spAutoFit/>
            </a:bodyPr>
            <a:lstStyle/>
            <a:p>
              <a:pPr algn="ctr" defTabSz="685800">
                <a:defRPr/>
              </a:pPr>
              <a:r>
                <a:rPr lang="en-IN" sz="3600" b="1" spc="75" dirty="0">
                  <a:solidFill>
                    <a:srgbClr val="FFFFFF"/>
                  </a:solidFill>
                  <a:latin typeface="Arial" panose="020B0604020202020204" pitchFamily="34" charset="0"/>
                  <a:cs typeface="Arial" panose="020B0604020202020204" pitchFamily="34" charset="0"/>
                </a:rPr>
                <a:t>LET’S SUMMARISE!</a:t>
              </a:r>
              <a:endParaRPr lang="en-US" sz="3600" spc="75"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6397" y="1659835"/>
            <a:ext cx="1817656" cy="1817656"/>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9144000" cy="51435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9144001" cy="51435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32187" y="2784901"/>
              <a:ext cx="4127625" cy="861775"/>
            </a:xfrm>
            <a:prstGeom prst="rect">
              <a:avLst/>
            </a:prstGeom>
          </p:spPr>
          <p:txBody>
            <a:bodyPr wrap="none">
              <a:spAutoFit/>
            </a:bodyPr>
            <a:lstStyle/>
            <a:p>
              <a:pPr algn="ctr" defTabSz="685800">
                <a:defRPr/>
              </a:pPr>
              <a:r>
                <a:rPr lang="en-IN" sz="3600" b="1" spc="75" dirty="0">
                  <a:solidFill>
                    <a:srgbClr val="FFFFFF"/>
                  </a:solidFill>
                  <a:latin typeface="Arial" panose="020B0604020202020204" pitchFamily="34" charset="0"/>
                  <a:cs typeface="Arial" panose="020B0604020202020204" pitchFamily="34" charset="0"/>
                </a:rPr>
                <a:t>End of </a:t>
              </a:r>
              <a:r>
                <a:rPr lang="en-IN" sz="3600" b="1" spc="75">
                  <a:solidFill>
                    <a:srgbClr val="FFFFFF"/>
                  </a:solidFill>
                  <a:latin typeface="Arial" panose="020B0604020202020204" pitchFamily="34" charset="0"/>
                  <a:cs typeface="Arial" panose="020B0604020202020204" pitchFamily="34" charset="0"/>
                </a:rPr>
                <a:t>Day 4</a:t>
              </a:r>
              <a:endParaRPr lang="en-IN" sz="3600" b="1" spc="75" dirty="0">
                <a:solidFill>
                  <a:srgbClr val="FFFF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53325" cy="442878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4428781"/>
            <a:ext cx="9153325" cy="71471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2272708" y="1754373"/>
            <a:ext cx="6871289" cy="3389128"/>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9144000" cy="3658453"/>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90" y="-1"/>
            <a:ext cx="9141620" cy="3658453"/>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2382" y="-7718"/>
            <a:ext cx="9140429" cy="3666170"/>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defRPr/>
            </a:pPr>
            <a:endParaRPr lang="en-US" sz="135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262995" y="4494508"/>
            <a:ext cx="2665718" cy="507831"/>
          </a:xfrm>
          <a:prstGeom prst="rect">
            <a:avLst/>
          </a:prstGeom>
        </p:spPr>
        <p:txBody>
          <a:bodyPr wrap="square">
            <a:spAutoFit/>
          </a:bodyPr>
          <a:lstStyle/>
          <a:p>
            <a:pPr defTabSz="685663">
              <a:defRPr/>
            </a:pPr>
            <a:r>
              <a:rPr lang="en-US" sz="1350" b="1" dirty="0">
                <a:solidFill>
                  <a:srgbClr val="44546A"/>
                </a:solidFill>
                <a:latin typeface="Arial" panose="020B0604020202020204" pitchFamily="34" charset="0"/>
                <a:cs typeface="Arial" panose="020B0604020202020204" pitchFamily="34" charset="0"/>
              </a:rPr>
              <a:t>Contact us today!</a:t>
            </a:r>
          </a:p>
          <a:p>
            <a:pPr defTabSz="685663">
              <a:defRPr/>
            </a:pPr>
            <a:r>
              <a:rPr lang="en-US" sz="1350"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6135262" y="2194425"/>
            <a:ext cx="2422712" cy="230832"/>
          </a:xfrm>
          <a:prstGeom prst="rect">
            <a:avLst/>
          </a:prstGeom>
        </p:spPr>
        <p:txBody>
          <a:bodyPr wrap="square">
            <a:spAutoFit/>
          </a:bodyPr>
          <a:lstStyle/>
          <a:p>
            <a:pPr algn="ctr" defTabSz="685800">
              <a:defRPr/>
            </a:pPr>
            <a:r>
              <a:rPr lang="en-IN" sz="900" spc="38"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00" spc="38"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916496" y="233533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250+ </a:t>
            </a:r>
          </a:p>
          <a:p>
            <a:pPr algn="ctr" defTabSz="685800">
              <a:defRPr/>
            </a:pPr>
            <a:r>
              <a:rPr lang="en-US" sz="9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119410" y="233533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30,000+</a:t>
            </a:r>
          </a:p>
          <a:p>
            <a:pPr algn="ctr" defTabSz="685800">
              <a:defRPr/>
            </a:pPr>
            <a:r>
              <a:rPr lang="en-US" sz="9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3372451" y="2333561"/>
            <a:ext cx="1351437" cy="507831"/>
          </a:xfrm>
          <a:prstGeom prst="rect">
            <a:avLst/>
          </a:prstGeom>
        </p:spPr>
        <p:txBody>
          <a:bodyPr wrap="square">
            <a:spAutoFit/>
          </a:bodyPr>
          <a:lstStyle/>
          <a:p>
            <a:pPr algn="ctr" defTabSz="685800">
              <a:defRPr/>
            </a:pPr>
            <a:r>
              <a:rPr lang="en-US" dirty="0">
                <a:solidFill>
                  <a:srgbClr val="FFFFFF"/>
                </a:solidFill>
                <a:latin typeface="Arial" panose="020B0604020202020204"/>
              </a:rPr>
              <a:t>25000+ </a:t>
            </a:r>
          </a:p>
          <a:p>
            <a:pPr algn="ctr" defTabSz="685800">
              <a:defRPr/>
            </a:pPr>
            <a:r>
              <a:rPr lang="en-US" sz="9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337694" y="1709656"/>
            <a:ext cx="480170" cy="480170"/>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2554813" y="1704348"/>
            <a:ext cx="504077" cy="504077"/>
          </a:xfrm>
          <a:prstGeom prst="rect">
            <a:avLst/>
          </a:prstGeom>
        </p:spPr>
      </p:pic>
      <p:sp>
        <p:nvSpPr>
          <p:cNvPr id="48" name="Rectangle 47"/>
          <p:cNvSpPr/>
          <p:nvPr/>
        </p:nvSpPr>
        <p:spPr>
          <a:xfrm>
            <a:off x="474514" y="518640"/>
            <a:ext cx="4929503" cy="877163"/>
          </a:xfrm>
          <a:prstGeom prst="rect">
            <a:avLst/>
          </a:prstGeom>
        </p:spPr>
        <p:txBody>
          <a:bodyPr wrap="square">
            <a:spAutoFit/>
          </a:bodyPr>
          <a:lstStyle/>
          <a:p>
            <a:pPr algn="ctr" defTabSz="685800">
              <a:defRPr/>
            </a:pPr>
            <a:r>
              <a:rPr lang="en-US" sz="1500" b="1" dirty="0">
                <a:solidFill>
                  <a:srgbClr val="FFFFFF"/>
                </a:solidFill>
                <a:latin typeface="Arial" panose="020B0604020202020204" pitchFamily="34" charset="0"/>
                <a:cs typeface="Arial" panose="020B0604020202020204" pitchFamily="34" charset="0"/>
              </a:rPr>
              <a:t>We’re committed to empowering you to be</a:t>
            </a:r>
          </a:p>
          <a:p>
            <a:pPr algn="ctr" defTabSz="685800">
              <a:defRPr/>
            </a:pPr>
            <a:r>
              <a:rPr lang="en-US" sz="1500" b="1" dirty="0">
                <a:solidFill>
                  <a:srgbClr val="FFFFFF"/>
                </a:solidFill>
                <a:latin typeface="Arial" panose="020B0604020202020204" pitchFamily="34" charset="0"/>
                <a:cs typeface="Arial" panose="020B0604020202020204" pitchFamily="34" charset="0"/>
              </a:rPr>
              <a:t> </a:t>
            </a:r>
            <a:r>
              <a:rPr lang="en-US" sz="2100"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685800">
              <a:defRPr/>
            </a:pPr>
            <a:r>
              <a:rPr lang="en-US" sz="15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262995" y="3749181"/>
            <a:ext cx="2926180" cy="692497"/>
          </a:xfrm>
          <a:prstGeom prst="rect">
            <a:avLst/>
          </a:prstGeom>
        </p:spPr>
        <p:txBody>
          <a:bodyPr wrap="square">
            <a:spAutoFit/>
          </a:bodyPr>
          <a:lstStyle/>
          <a:p>
            <a:pPr defTabSz="685800">
              <a:defRPr/>
            </a:pPr>
            <a:r>
              <a:rPr lang="en-US" sz="1500" b="1" spc="75" dirty="0">
                <a:solidFill>
                  <a:srgbClr val="F97700"/>
                </a:solidFill>
                <a:latin typeface="Arial" panose="020B0604020202020204"/>
              </a:rPr>
              <a:t>FREE WEBINARS </a:t>
            </a:r>
          </a:p>
          <a:p>
            <a:pPr defTabSz="685800">
              <a:defRPr/>
            </a:pPr>
            <a:r>
              <a:rPr lang="en-US" sz="12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3714556" y="1645779"/>
            <a:ext cx="639065" cy="6390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4889472" y="2526829"/>
            <a:ext cx="4209485" cy="2536306"/>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3370305" y="4181485"/>
            <a:ext cx="1647605" cy="4106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3300661" y="4118152"/>
            <a:ext cx="1647605" cy="41062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3603166" y="4193146"/>
            <a:ext cx="1146468" cy="300082"/>
          </a:xfrm>
          <a:prstGeom prst="rect">
            <a:avLst/>
          </a:prstGeom>
        </p:spPr>
        <p:txBody>
          <a:bodyPr wrap="none">
            <a:spAutoFit/>
          </a:bodyPr>
          <a:lstStyle/>
          <a:p>
            <a:pPr defTabSz="685800">
              <a:defRPr/>
            </a:pPr>
            <a:r>
              <a:rPr lang="en-US" sz="1350" b="1" dirty="0">
                <a:solidFill>
                  <a:srgbClr val="44546A"/>
                </a:solidFill>
                <a:latin typeface="Arial" panose="020B0604020202020204"/>
              </a:rPr>
              <a:t>Enroll Now!</a:t>
            </a:r>
            <a:endParaRPr lang="en-US" sz="1350"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0709" y="-30871"/>
            <a:ext cx="1743075" cy="1721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3139B76-8655-CC62-285B-DA54B454F6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84" y="4793278"/>
            <a:ext cx="342727" cy="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64016</TotalTime>
  <Words>6068</Words>
  <Application>Microsoft Office PowerPoint</Application>
  <PresentationFormat>On-screen Show (16:9)</PresentationFormat>
  <Paragraphs>500</Paragraphs>
  <Slides>94</Slides>
  <Notes>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09" baseType="lpstr">
      <vt:lpstr>72</vt:lpstr>
      <vt:lpstr>Arial</vt:lpstr>
      <vt:lpstr>Arial Black</vt:lpstr>
      <vt:lpstr>Arial Regular</vt:lpstr>
      <vt:lpstr>BentonSansBook</vt:lpstr>
      <vt:lpstr>Calibri</vt:lpstr>
      <vt:lpstr>Calibri Light</vt:lpstr>
      <vt:lpstr>Cooper Black</vt:lpstr>
      <vt:lpstr>Monaco</vt:lpstr>
      <vt:lpstr>Montserrat</vt:lpstr>
      <vt:lpstr>Roboto</vt:lpstr>
      <vt:lpstr>SAPiconsV4-1</vt:lpstr>
      <vt:lpstr>Office Theme</vt:lpstr>
      <vt:lpstr>1_Office Theme</vt:lpstr>
      <vt:lpstr>Bitmap Image</vt:lpstr>
      <vt:lpstr>PowerPoint Presentation</vt:lpstr>
      <vt:lpstr>PowerPoint Presentation</vt:lpstr>
      <vt:lpstr>PowerPoint Presentation</vt:lpstr>
      <vt:lpstr>Agenda</vt:lpstr>
      <vt:lpstr>Content Modifier</vt:lpstr>
      <vt:lpstr>Content Modifier</vt:lpstr>
      <vt:lpstr>Content Modifier</vt:lpstr>
      <vt:lpstr>Content Modifier</vt:lpstr>
      <vt:lpstr>Content Modifier</vt:lpstr>
      <vt:lpstr>Source Type</vt:lpstr>
      <vt:lpstr>X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 Modifier Basics  </vt:lpstr>
      <vt:lpstr>PowerPoint Presentation</vt:lpstr>
      <vt:lpstr>PowerPoint Presentation</vt:lpstr>
      <vt:lpstr>PowerPoint Presentation</vt:lpstr>
      <vt:lpstr>PowerPoint Presentation</vt:lpstr>
      <vt:lpstr>PowerPoint Presentation</vt:lpstr>
      <vt:lpstr>Agenda</vt:lpstr>
      <vt:lpstr>Smoke Test Scenario  </vt:lpstr>
      <vt:lpstr>Integration Process</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Smoke Test Scenario with External Data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Outbound OData Channel </vt:lpstr>
      <vt:lpstr>PowerPoint Presentation</vt:lpstr>
      <vt:lpstr>Call</vt:lpstr>
      <vt:lpstr>External Call</vt:lpstr>
      <vt:lpstr>PowerPoint Presentation</vt:lpstr>
      <vt:lpstr>PowerPoint Presentation</vt:lpstr>
      <vt:lpstr>PowerPoint Presentation</vt:lpstr>
      <vt:lpstr>Odata</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Postman CPI Integration</vt:lpstr>
      <vt:lpstr>POSTMAN CPI integration</vt:lpstr>
      <vt:lpstr>POSTMAN CPI INtegration</vt:lpstr>
      <vt:lpstr>POSTMAN CPI INtegration</vt:lpstr>
      <vt:lpstr>POSTMAN CPI Integration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Anjali Kirodiwal</cp:lastModifiedBy>
  <cp:revision>808</cp:revision>
  <dcterms:modified xsi:type="dcterms:W3CDTF">2023-07-29T10:24:07Z</dcterms:modified>
</cp:coreProperties>
</file>